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58" r:id="rId9"/>
    <p:sldId id="259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27EDF-8948-44BB-90AA-D968A7A1EE01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CBC1-0442-4AE0-8229-902ADECD91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27EDF-8948-44BB-90AA-D968A7A1EE01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CBC1-0442-4AE0-8229-902ADECD91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27EDF-8948-44BB-90AA-D968A7A1EE01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CBC1-0442-4AE0-8229-902ADECD91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27EDF-8948-44BB-90AA-D968A7A1EE01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CBC1-0442-4AE0-8229-902ADECD91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27EDF-8948-44BB-90AA-D968A7A1EE01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CBC1-0442-4AE0-8229-902ADECD91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27EDF-8948-44BB-90AA-D968A7A1EE01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CBC1-0442-4AE0-8229-902ADECD91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27EDF-8948-44BB-90AA-D968A7A1EE01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CBC1-0442-4AE0-8229-902ADECD91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27EDF-8948-44BB-90AA-D968A7A1EE01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CBC1-0442-4AE0-8229-902ADECD91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27EDF-8948-44BB-90AA-D968A7A1EE01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CBC1-0442-4AE0-8229-902ADECD91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27EDF-8948-44BB-90AA-D968A7A1EE01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CBC1-0442-4AE0-8229-902ADECD915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27EDF-8948-44BB-90AA-D968A7A1EE01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2CCBC1-0442-4AE0-8229-902ADECD915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22CCBC1-0442-4AE0-8229-902ADECD915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6827EDF-8948-44BB-90AA-D968A7A1EE01}" type="datetimeFigureOut">
              <a:rPr lang="en-US" smtClean="0"/>
              <a:t>8/6/2013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066800"/>
            <a:ext cx="7772400" cy="1470025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7200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</a:rPr>
              <a:t>The Russians</a:t>
            </a:r>
            <a:endParaRPr lang="en-US" sz="7200" dirty="0">
              <a:solidFill>
                <a:srgbClr val="C00000"/>
              </a:solidFill>
              <a:effectLst>
                <a:reflection blurRad="6350" stA="55000" endA="300" endPos="45500" dir="5400000" sy="-100000" algn="bl" rotWithShape="0"/>
              </a:effectLst>
              <a:latin typeface="Cambria" pitchFamily="18" charset="0"/>
            </a:endParaRPr>
          </a:p>
        </p:txBody>
      </p:sp>
      <p:pic>
        <p:nvPicPr>
          <p:cNvPr id="2052" name="Picture 4" descr="http://25.media.tumblr.com/tumblr_ljo7x7jAsA1qb9hceo1_5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11" t="10309" b="34877"/>
          <a:stretch/>
        </p:blipFill>
        <p:spPr bwMode="auto">
          <a:xfrm rot="20800797">
            <a:off x="565988" y="3342355"/>
            <a:ext cx="2603241" cy="2571328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bencrowder.net/images/2010/06/cp_cov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9063">
            <a:off x="5665359" y="2910533"/>
            <a:ext cx="2286000" cy="3051810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encrypted-tbn2.gstatic.com/images?q=tbn:ANd9GcSWVv8E8rRRDByZR9NfwdhEeqpc_MBv2-iYpMz-obLPhTxcjiL4y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5340">
            <a:off x="2685931" y="4550232"/>
            <a:ext cx="3019425" cy="1514475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5678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797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Russian Names [Men]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hangingPunct="0">
              <a:buNone/>
            </a:pPr>
            <a:r>
              <a:rPr lang="en-US" i="1" dirty="0" smtClean="0">
                <a:latin typeface="Cambria" pitchFamily="18" charset="0"/>
              </a:rPr>
              <a:t>Name</a:t>
            </a:r>
            <a:r>
              <a:rPr lang="en-US" i="1" dirty="0">
                <a:latin typeface="Cambria" pitchFamily="18" charset="0"/>
              </a:rPr>
              <a:t>	</a:t>
            </a:r>
            <a:r>
              <a:rPr lang="en-US" i="1" dirty="0" err="1" smtClean="0">
                <a:latin typeface="Cambria" pitchFamily="18" charset="0"/>
              </a:rPr>
              <a:t>Dimunitives</a:t>
            </a:r>
            <a:endParaRPr lang="en-US" i="1" dirty="0" smtClean="0">
              <a:latin typeface="Cambria" pitchFamily="18" charset="0"/>
            </a:endParaRPr>
          </a:p>
          <a:p>
            <a:pPr marL="0" indent="0" hangingPunc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b="1" dirty="0" err="1" smtClean="0"/>
              <a:t>Alexandr</a:t>
            </a:r>
            <a:r>
              <a:rPr lang="en-US" dirty="0"/>
              <a:t>	Sasha, </a:t>
            </a:r>
            <a:r>
              <a:rPr lang="en-US" dirty="0" err="1"/>
              <a:t>Shyura</a:t>
            </a:r>
            <a:r>
              <a:rPr lang="en-US" dirty="0"/>
              <a:t>, </a:t>
            </a:r>
            <a:r>
              <a:rPr lang="en-US" dirty="0" err="1"/>
              <a:t>Sanya</a:t>
            </a:r>
            <a:endParaRPr lang="en-US" dirty="0"/>
          </a:p>
          <a:p>
            <a:pPr marL="0" indent="0" hangingPunct="0">
              <a:buNone/>
            </a:pPr>
            <a:r>
              <a:rPr lang="en-US" b="1" dirty="0"/>
              <a:t>Alexei</a:t>
            </a:r>
            <a:r>
              <a:rPr lang="en-US" dirty="0"/>
              <a:t>	</a:t>
            </a:r>
            <a:r>
              <a:rPr lang="en-US" dirty="0" err="1"/>
              <a:t>Alyosha</a:t>
            </a:r>
            <a:r>
              <a:rPr lang="en-US" dirty="0"/>
              <a:t>, </a:t>
            </a:r>
            <a:r>
              <a:rPr lang="en-US" dirty="0" err="1"/>
              <a:t>Lyosha</a:t>
            </a:r>
            <a:r>
              <a:rPr lang="en-US" dirty="0"/>
              <a:t>, </a:t>
            </a:r>
            <a:r>
              <a:rPr lang="en-US" dirty="0" err="1"/>
              <a:t>Alyoshka</a:t>
            </a:r>
            <a:r>
              <a:rPr lang="en-US" dirty="0"/>
              <a:t>, </a:t>
            </a:r>
            <a:r>
              <a:rPr lang="en-US" dirty="0" err="1"/>
              <a:t>Lyókha</a:t>
            </a:r>
            <a:endParaRPr lang="en-US" dirty="0"/>
          </a:p>
          <a:p>
            <a:pPr marL="0" indent="0" hangingPunct="0">
              <a:buNone/>
            </a:pPr>
            <a:r>
              <a:rPr lang="en-US" b="1" dirty="0"/>
              <a:t>Andrei</a:t>
            </a:r>
            <a:r>
              <a:rPr lang="en-US" dirty="0"/>
              <a:t>	</a:t>
            </a:r>
            <a:r>
              <a:rPr lang="en-US" dirty="0" err="1"/>
              <a:t>Andryusha</a:t>
            </a:r>
            <a:r>
              <a:rPr lang="en-US" dirty="0"/>
              <a:t>, </a:t>
            </a:r>
            <a:r>
              <a:rPr lang="en-US" dirty="0" err="1"/>
              <a:t>Dryusha</a:t>
            </a:r>
            <a:r>
              <a:rPr lang="en-US" dirty="0"/>
              <a:t>, </a:t>
            </a:r>
            <a:r>
              <a:rPr lang="en-US" dirty="0" err="1"/>
              <a:t>Dryushka</a:t>
            </a:r>
            <a:endParaRPr lang="en-US" dirty="0"/>
          </a:p>
          <a:p>
            <a:pPr marL="0" indent="0" hangingPunct="0">
              <a:buNone/>
            </a:pPr>
            <a:r>
              <a:rPr lang="en-US" b="1" dirty="0" err="1"/>
              <a:t>Anatoli</a:t>
            </a:r>
            <a:r>
              <a:rPr lang="en-US" dirty="0"/>
              <a:t>	</a:t>
            </a:r>
            <a:r>
              <a:rPr lang="en-US" dirty="0" err="1"/>
              <a:t>Tolya</a:t>
            </a:r>
            <a:r>
              <a:rPr lang="en-US" dirty="0"/>
              <a:t>, </a:t>
            </a:r>
            <a:r>
              <a:rPr lang="en-US" dirty="0" err="1"/>
              <a:t>Tolik</a:t>
            </a:r>
            <a:endParaRPr lang="en-US" dirty="0"/>
          </a:p>
          <a:p>
            <a:pPr marL="0" indent="0" hangingPunct="0">
              <a:buNone/>
            </a:pPr>
            <a:r>
              <a:rPr lang="en-US" b="1" dirty="0"/>
              <a:t>Anton</a:t>
            </a:r>
            <a:r>
              <a:rPr lang="en-US" dirty="0"/>
              <a:t>	</a:t>
            </a:r>
            <a:r>
              <a:rPr lang="en-US" dirty="0" err="1"/>
              <a:t>Antosha</a:t>
            </a:r>
            <a:r>
              <a:rPr lang="en-US" dirty="0"/>
              <a:t>, Tasha, </a:t>
            </a:r>
            <a:r>
              <a:rPr lang="en-US" dirty="0" err="1"/>
              <a:t>Antoshka</a:t>
            </a:r>
            <a:endParaRPr lang="en-US" dirty="0"/>
          </a:p>
          <a:p>
            <a:pPr marL="0" indent="0" hangingPunct="0">
              <a:buNone/>
            </a:pPr>
            <a:r>
              <a:rPr lang="en-US" b="1" dirty="0" err="1"/>
              <a:t>Arkady</a:t>
            </a:r>
            <a:r>
              <a:rPr lang="en-US" dirty="0"/>
              <a:t>	</a:t>
            </a:r>
            <a:r>
              <a:rPr lang="en-US" dirty="0" err="1"/>
              <a:t>Arkasha</a:t>
            </a:r>
            <a:r>
              <a:rPr lang="en-US" dirty="0"/>
              <a:t>, </a:t>
            </a:r>
            <a:r>
              <a:rPr lang="en-US" dirty="0" err="1"/>
              <a:t>Arik</a:t>
            </a:r>
            <a:endParaRPr lang="en-US" dirty="0"/>
          </a:p>
          <a:p>
            <a:pPr marL="0" indent="0" hangingPunct="0">
              <a:buNone/>
            </a:pPr>
            <a:r>
              <a:rPr lang="en-US" b="1" dirty="0"/>
              <a:t>Boris</a:t>
            </a:r>
            <a:r>
              <a:rPr lang="en-US" dirty="0"/>
              <a:t>	</a:t>
            </a:r>
            <a:r>
              <a:rPr lang="en-US" dirty="0" err="1"/>
              <a:t>Borya</a:t>
            </a:r>
            <a:r>
              <a:rPr lang="en-US" dirty="0"/>
              <a:t>, </a:t>
            </a:r>
            <a:r>
              <a:rPr lang="en-US" dirty="0" err="1"/>
              <a:t>Bórenka</a:t>
            </a:r>
            <a:endParaRPr lang="en-US" dirty="0"/>
          </a:p>
          <a:p>
            <a:pPr marL="0" indent="0" hangingPunct="0">
              <a:buNone/>
            </a:pPr>
            <a:r>
              <a:rPr lang="en-US" b="1" dirty="0" err="1"/>
              <a:t>Valentin</a:t>
            </a:r>
            <a:r>
              <a:rPr lang="en-US" dirty="0"/>
              <a:t>	</a:t>
            </a:r>
            <a:r>
              <a:rPr lang="en-US" dirty="0" err="1"/>
              <a:t>Valya</a:t>
            </a:r>
            <a:r>
              <a:rPr lang="en-US" dirty="0"/>
              <a:t>, </a:t>
            </a:r>
            <a:r>
              <a:rPr lang="en-US" dirty="0" err="1"/>
              <a:t>Valyusha</a:t>
            </a:r>
            <a:r>
              <a:rPr lang="en-US" dirty="0"/>
              <a:t>, </a:t>
            </a:r>
            <a:r>
              <a:rPr lang="en-US" dirty="0" err="1"/>
              <a:t>Valik</a:t>
            </a:r>
            <a:endParaRPr lang="en-US" dirty="0"/>
          </a:p>
          <a:p>
            <a:pPr marL="0" indent="0" hangingPunct="0">
              <a:buNone/>
            </a:pPr>
            <a:r>
              <a:rPr lang="en-US" b="1" dirty="0" err="1"/>
              <a:t>Vassili</a:t>
            </a:r>
            <a:r>
              <a:rPr lang="en-US" dirty="0"/>
              <a:t>	</a:t>
            </a:r>
            <a:r>
              <a:rPr lang="en-US" dirty="0" err="1"/>
              <a:t>Vasya</a:t>
            </a:r>
            <a:r>
              <a:rPr lang="en-US" dirty="0"/>
              <a:t>, </a:t>
            </a:r>
            <a:r>
              <a:rPr lang="en-US" dirty="0" err="1"/>
              <a:t>Vásenka</a:t>
            </a:r>
            <a:r>
              <a:rPr lang="en-US" dirty="0"/>
              <a:t>, </a:t>
            </a:r>
            <a:r>
              <a:rPr lang="en-US" dirty="0" err="1"/>
              <a:t>Vassilyók</a:t>
            </a:r>
            <a:endParaRPr lang="en-US" dirty="0"/>
          </a:p>
          <a:p>
            <a:pPr marL="0" indent="0" hangingPunct="0">
              <a:buNone/>
            </a:pPr>
            <a:r>
              <a:rPr lang="en-US" b="1" dirty="0"/>
              <a:t>Viktor</a:t>
            </a:r>
            <a:r>
              <a:rPr lang="en-US" dirty="0"/>
              <a:t>	</a:t>
            </a:r>
            <a:r>
              <a:rPr lang="en-US" dirty="0" err="1"/>
              <a:t>Vitya</a:t>
            </a:r>
            <a:r>
              <a:rPr lang="en-US" dirty="0"/>
              <a:t>, </a:t>
            </a:r>
            <a:r>
              <a:rPr lang="en-US" dirty="0" err="1"/>
              <a:t>Vitenka</a:t>
            </a:r>
            <a:r>
              <a:rPr lang="en-US" dirty="0"/>
              <a:t>, </a:t>
            </a:r>
            <a:r>
              <a:rPr lang="en-US" dirty="0" err="1"/>
              <a:t>Vityulia</a:t>
            </a:r>
            <a:endParaRPr lang="en-US" dirty="0"/>
          </a:p>
          <a:p>
            <a:pPr marL="0" indent="0" hangingPunct="0">
              <a:buNone/>
            </a:pPr>
            <a:r>
              <a:rPr lang="en-US" b="1" dirty="0"/>
              <a:t>Vladimir</a:t>
            </a:r>
            <a:r>
              <a:rPr lang="en-US" dirty="0"/>
              <a:t>	</a:t>
            </a:r>
            <a:r>
              <a:rPr lang="en-US" dirty="0" err="1"/>
              <a:t>Volodya</a:t>
            </a:r>
            <a:r>
              <a:rPr lang="en-US" dirty="0"/>
              <a:t>, </a:t>
            </a:r>
            <a:r>
              <a:rPr lang="en-US" dirty="0" err="1"/>
              <a:t>Vova</a:t>
            </a:r>
            <a:r>
              <a:rPr lang="en-US" dirty="0"/>
              <a:t>, </a:t>
            </a:r>
            <a:r>
              <a:rPr lang="en-US" dirty="0" err="1"/>
              <a:t>Volodka</a:t>
            </a:r>
            <a:r>
              <a:rPr lang="en-US" dirty="0"/>
              <a:t>, </a:t>
            </a:r>
            <a:r>
              <a:rPr lang="en-US" dirty="0" err="1"/>
              <a:t>Vlad</a:t>
            </a:r>
            <a:endParaRPr lang="en-US" dirty="0"/>
          </a:p>
          <a:p>
            <a:pPr marL="0" indent="0" hangingPunct="0">
              <a:buNone/>
            </a:pPr>
            <a:r>
              <a:rPr lang="en-US" b="1" dirty="0" err="1"/>
              <a:t>Vsevolod</a:t>
            </a:r>
            <a:r>
              <a:rPr lang="en-US" b="1" dirty="0"/>
              <a:t>	</a:t>
            </a:r>
            <a:r>
              <a:rPr lang="en-US" dirty="0" err="1"/>
              <a:t>Seva</a:t>
            </a:r>
            <a:endParaRPr lang="en-US" dirty="0"/>
          </a:p>
          <a:p>
            <a:pPr marL="0" indent="0" hangingPunct="0">
              <a:buNone/>
            </a:pPr>
            <a:r>
              <a:rPr lang="en-US" b="1" dirty="0" err="1"/>
              <a:t>Vyacheslav</a:t>
            </a:r>
            <a:r>
              <a:rPr lang="en-US" dirty="0"/>
              <a:t>	</a:t>
            </a:r>
            <a:r>
              <a:rPr lang="en-US" dirty="0" err="1"/>
              <a:t>Vasha</a:t>
            </a:r>
            <a:r>
              <a:rPr lang="en-US" dirty="0"/>
              <a:t>, </a:t>
            </a:r>
            <a:r>
              <a:rPr lang="en-US" dirty="0" err="1"/>
              <a:t>Slava</a:t>
            </a:r>
            <a:r>
              <a:rPr lang="en-US" dirty="0"/>
              <a:t>, </a:t>
            </a:r>
            <a:r>
              <a:rPr lang="en-US" dirty="0" err="1"/>
              <a:t>Slavik</a:t>
            </a:r>
            <a:r>
              <a:rPr lang="en-US" dirty="0"/>
              <a:t>, </a:t>
            </a:r>
            <a:r>
              <a:rPr lang="en-US" dirty="0" err="1"/>
              <a:t>Vyachik</a:t>
            </a:r>
            <a:endParaRPr lang="en-US" dirty="0"/>
          </a:p>
          <a:p>
            <a:pPr marL="0" indent="0" hangingPunct="0">
              <a:buNone/>
            </a:pPr>
            <a:r>
              <a:rPr lang="it-IT" b="1" dirty="0"/>
              <a:t>Grigorii</a:t>
            </a:r>
            <a:r>
              <a:rPr lang="it-IT" dirty="0"/>
              <a:t>	Grisha, Grishúnya</a:t>
            </a:r>
            <a:endParaRPr lang="en-US" dirty="0"/>
          </a:p>
          <a:p>
            <a:pPr marL="0" indent="0" hangingPunct="0">
              <a:buNone/>
            </a:pPr>
            <a:r>
              <a:rPr lang="it-IT" b="1" dirty="0"/>
              <a:t>Denis</a:t>
            </a:r>
            <a:endParaRPr lang="en-US" dirty="0"/>
          </a:p>
          <a:p>
            <a:pPr marL="0" indent="0" hangingPunct="0">
              <a:buNone/>
            </a:pPr>
            <a:r>
              <a:rPr lang="it-IT" b="1" dirty="0"/>
              <a:t>Dmitri</a:t>
            </a:r>
            <a:r>
              <a:rPr lang="it-IT" dirty="0"/>
              <a:t>	Mitya, Dima, Mitri, Mitka, Dimka</a:t>
            </a:r>
            <a:endParaRPr lang="en-US" dirty="0"/>
          </a:p>
          <a:p>
            <a:pPr marL="0" indent="0" hangingPunct="0">
              <a:buNone/>
            </a:pPr>
            <a:r>
              <a:rPr lang="it-IT" b="1" dirty="0"/>
              <a:t>Yevgeni</a:t>
            </a:r>
            <a:r>
              <a:rPr lang="it-IT" dirty="0"/>
              <a:t>	Zhenya, Zhénechka</a:t>
            </a:r>
            <a:endParaRPr lang="en-US" dirty="0"/>
          </a:p>
          <a:p>
            <a:pPr marL="0" indent="0" hangingPunct="0">
              <a:buNone/>
            </a:pPr>
            <a:r>
              <a:rPr lang="it-IT" b="1" dirty="0"/>
              <a:t>Yegor / Igor</a:t>
            </a:r>
            <a:r>
              <a:rPr lang="it-IT" dirty="0"/>
              <a:t>	Yegorka, Yegorushka</a:t>
            </a:r>
            <a:endParaRPr lang="en-US" dirty="0"/>
          </a:p>
          <a:p>
            <a:pPr marL="0" indent="0" hangingPunct="0">
              <a:buNone/>
            </a:pPr>
            <a:r>
              <a:rPr lang="it-IT" b="1" dirty="0"/>
              <a:t>Ivan</a:t>
            </a:r>
            <a:r>
              <a:rPr lang="it-IT" dirty="0"/>
              <a:t>	Vanya, Vanka, Vanusha, Vanushka</a:t>
            </a:r>
            <a:endParaRPr lang="en-US" dirty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marL="0" indent="0" hangingPunct="0">
              <a:buNone/>
            </a:pPr>
            <a:r>
              <a:rPr lang="en-US" i="1" dirty="0" smtClean="0">
                <a:latin typeface="Cambria" pitchFamily="18" charset="0"/>
              </a:rPr>
              <a:t>Name	</a:t>
            </a:r>
            <a:r>
              <a:rPr lang="en-US" i="1" dirty="0" err="1" smtClean="0">
                <a:latin typeface="Cambria" pitchFamily="18" charset="0"/>
              </a:rPr>
              <a:t>Dimunitives</a:t>
            </a:r>
            <a:r>
              <a:rPr lang="en-US" i="1" dirty="0" smtClean="0">
                <a:latin typeface="Cambria" pitchFamily="18" charset="0"/>
              </a:rPr>
              <a:t>	</a:t>
            </a:r>
          </a:p>
          <a:p>
            <a:pPr marL="0" indent="0" hangingPunct="0">
              <a:buNone/>
            </a:pPr>
            <a:endParaRPr lang="it-IT" b="1" dirty="0" smtClean="0"/>
          </a:p>
          <a:p>
            <a:pPr marL="0" indent="0" hangingPunct="0">
              <a:buNone/>
            </a:pPr>
            <a:r>
              <a:rPr lang="it-IT" b="1" dirty="0" smtClean="0"/>
              <a:t>Ilya</a:t>
            </a:r>
            <a:r>
              <a:rPr lang="it-IT" dirty="0" smtClean="0"/>
              <a:t>	Ilyusha</a:t>
            </a:r>
            <a:r>
              <a:rPr lang="it-IT" b="1" dirty="0" smtClean="0"/>
              <a:t>, </a:t>
            </a:r>
            <a:r>
              <a:rPr lang="it-IT" dirty="0" smtClean="0"/>
              <a:t>Ilik</a:t>
            </a:r>
            <a:endParaRPr lang="en-US" dirty="0" smtClean="0"/>
          </a:p>
          <a:p>
            <a:pPr marL="0" indent="0" hangingPunct="0">
              <a:buNone/>
            </a:pPr>
            <a:r>
              <a:rPr lang="it-IT" b="1" dirty="0" smtClean="0"/>
              <a:t>Iosif / Ossip</a:t>
            </a:r>
            <a:r>
              <a:rPr lang="it-IT" dirty="0" smtClean="0"/>
              <a:t>	Osya</a:t>
            </a:r>
            <a:endParaRPr lang="en-US" dirty="0" smtClean="0"/>
          </a:p>
          <a:p>
            <a:pPr marL="0" indent="0" hangingPunct="0">
              <a:buNone/>
            </a:pPr>
            <a:r>
              <a:rPr lang="it-IT" b="1" dirty="0" smtClean="0"/>
              <a:t>Konstantin</a:t>
            </a:r>
            <a:r>
              <a:rPr lang="it-IT" dirty="0" smtClean="0"/>
              <a:t>	Kostya, Lotik, Kostik</a:t>
            </a:r>
            <a:endParaRPr lang="en-US" dirty="0" smtClean="0"/>
          </a:p>
          <a:p>
            <a:pPr marL="0" indent="0" hangingPunct="0">
              <a:buNone/>
            </a:pPr>
            <a:r>
              <a:rPr lang="it-IT" b="1" dirty="0" smtClean="0"/>
              <a:t>Lev</a:t>
            </a:r>
            <a:r>
              <a:rPr lang="it-IT" dirty="0" smtClean="0"/>
              <a:t>	Lyova, Lyóvushka</a:t>
            </a:r>
            <a:endParaRPr lang="en-US" dirty="0" smtClean="0"/>
          </a:p>
          <a:p>
            <a:pPr marL="0" indent="0" hangingPunct="0">
              <a:buNone/>
            </a:pPr>
            <a:r>
              <a:rPr lang="it-IT" b="1" dirty="0" smtClean="0"/>
              <a:t>Leonid</a:t>
            </a:r>
            <a:r>
              <a:rPr lang="it-IT" dirty="0" smtClean="0"/>
              <a:t>	Lonya, Lyénka, Lyonchik</a:t>
            </a:r>
            <a:endParaRPr lang="en-US" dirty="0" smtClean="0"/>
          </a:p>
          <a:p>
            <a:pPr marL="0" indent="0" hangingPunct="0">
              <a:buNone/>
            </a:pPr>
            <a:r>
              <a:rPr lang="it-IT" b="1" dirty="0" smtClean="0"/>
              <a:t>Maxim	</a:t>
            </a:r>
            <a:r>
              <a:rPr lang="it-IT" dirty="0" smtClean="0"/>
              <a:t>Maks, Maksyúsha, Maksimka</a:t>
            </a:r>
            <a:endParaRPr lang="en-US" dirty="0" smtClean="0"/>
          </a:p>
          <a:p>
            <a:pPr marL="0" indent="0" hangingPunct="0">
              <a:buNone/>
            </a:pPr>
            <a:r>
              <a:rPr lang="it-IT" b="1" dirty="0" smtClean="0"/>
              <a:t>Mikhail</a:t>
            </a:r>
            <a:r>
              <a:rPr lang="it-IT" dirty="0" smtClean="0"/>
              <a:t>	Misha, Mishka, Mishenka, Mishunya</a:t>
            </a:r>
            <a:endParaRPr lang="en-US" dirty="0" smtClean="0"/>
          </a:p>
          <a:p>
            <a:pPr marL="0" indent="0" hangingPunct="0">
              <a:buNone/>
            </a:pPr>
            <a:r>
              <a:rPr lang="it-IT" b="1" dirty="0" smtClean="0"/>
              <a:t>Nikolai</a:t>
            </a:r>
            <a:r>
              <a:rPr lang="it-IT" dirty="0" smtClean="0"/>
              <a:t>	Kolya, Nika, Nikolka, Nikolasha, 	Mikhas</a:t>
            </a:r>
            <a:endParaRPr lang="en-US" dirty="0" smtClean="0"/>
          </a:p>
          <a:p>
            <a:pPr marL="0" indent="0" hangingPunct="0">
              <a:buNone/>
            </a:pPr>
            <a:r>
              <a:rPr lang="it-IT" b="1" dirty="0" smtClean="0"/>
              <a:t>Oleg	</a:t>
            </a:r>
            <a:r>
              <a:rPr lang="it-IT" dirty="0" smtClean="0"/>
              <a:t>Olesha</a:t>
            </a:r>
            <a:endParaRPr lang="en-US" dirty="0" smtClean="0"/>
          </a:p>
          <a:p>
            <a:pPr marL="0" indent="0" hangingPunct="0">
              <a:buNone/>
            </a:pPr>
            <a:r>
              <a:rPr lang="it-IT" b="1" dirty="0" smtClean="0"/>
              <a:t>Pavel</a:t>
            </a:r>
            <a:r>
              <a:rPr lang="it-IT" dirty="0" smtClean="0"/>
              <a:t>	Pasha, Pavlik</a:t>
            </a:r>
            <a:endParaRPr lang="en-US" dirty="0" smtClean="0"/>
          </a:p>
          <a:p>
            <a:pPr marL="0" indent="0" hangingPunct="0">
              <a:buNone/>
            </a:pPr>
            <a:r>
              <a:rPr lang="it-IT" b="1" dirty="0" smtClean="0"/>
              <a:t>Pyotr</a:t>
            </a:r>
            <a:r>
              <a:rPr lang="it-IT" dirty="0" smtClean="0"/>
              <a:t>	Petya, Petka, Petrusha, Petrushka, 	Pétenka</a:t>
            </a:r>
            <a:endParaRPr lang="en-US" dirty="0" smtClean="0"/>
          </a:p>
          <a:p>
            <a:pPr marL="0" indent="0" hangingPunct="0">
              <a:buNone/>
            </a:pPr>
            <a:r>
              <a:rPr lang="it-IT" b="1" dirty="0" smtClean="0"/>
              <a:t>Porfiry</a:t>
            </a:r>
            <a:r>
              <a:rPr lang="it-IT" dirty="0" smtClean="0"/>
              <a:t>	</a:t>
            </a:r>
            <a:endParaRPr lang="en-US" dirty="0" smtClean="0"/>
          </a:p>
          <a:p>
            <a:pPr marL="0" indent="0" hangingPunct="0">
              <a:buNone/>
            </a:pPr>
            <a:r>
              <a:rPr lang="it-IT" b="1" dirty="0" smtClean="0"/>
              <a:t>Rodion</a:t>
            </a:r>
            <a:r>
              <a:rPr lang="it-IT" dirty="0" smtClean="0"/>
              <a:t>	Rodya, Rodenka</a:t>
            </a:r>
            <a:endParaRPr lang="en-US" dirty="0" smtClean="0"/>
          </a:p>
          <a:p>
            <a:pPr marL="0" indent="0" hangingPunct="0">
              <a:buNone/>
            </a:pPr>
            <a:r>
              <a:rPr lang="it-IT" b="1" dirty="0" smtClean="0"/>
              <a:t>Semyon</a:t>
            </a:r>
            <a:r>
              <a:rPr lang="it-IT" dirty="0" smtClean="0"/>
              <a:t>	Semya, Syoma, Syómka</a:t>
            </a:r>
            <a:endParaRPr lang="en-US" dirty="0" smtClean="0"/>
          </a:p>
          <a:p>
            <a:pPr marL="0" indent="0" hangingPunct="0">
              <a:buNone/>
            </a:pPr>
            <a:r>
              <a:rPr lang="it-IT" b="1" dirty="0" smtClean="0"/>
              <a:t>Sergei</a:t>
            </a:r>
            <a:r>
              <a:rPr lang="it-IT" dirty="0" smtClean="0"/>
              <a:t>	Seryozha, Seryóga, Sérzhyk</a:t>
            </a:r>
            <a:endParaRPr lang="en-US" dirty="0" smtClean="0"/>
          </a:p>
          <a:p>
            <a:pPr marL="0" indent="0" hangingPunct="0">
              <a:buNone/>
            </a:pPr>
            <a:r>
              <a:rPr lang="it-IT" b="1" dirty="0" smtClean="0"/>
              <a:t>Stepan</a:t>
            </a:r>
            <a:r>
              <a:rPr lang="it-IT" dirty="0" smtClean="0"/>
              <a:t>	Styopa, Stepka, Styópka, Stepánushka</a:t>
            </a:r>
            <a:endParaRPr lang="en-US" dirty="0" smtClean="0"/>
          </a:p>
          <a:p>
            <a:pPr marL="0" indent="0" hangingPunct="0">
              <a:buNone/>
            </a:pPr>
            <a:r>
              <a:rPr lang="it-IT" b="1" dirty="0" smtClean="0"/>
              <a:t>Fyodor</a:t>
            </a:r>
            <a:r>
              <a:rPr lang="it-IT" dirty="0" smtClean="0"/>
              <a:t>	Fedya, Fedka, Fedyusha</a:t>
            </a:r>
            <a:endParaRPr lang="en-US" dirty="0" smtClean="0"/>
          </a:p>
          <a:p>
            <a:pPr marL="0" indent="0" hangingPunct="0">
              <a:buNone/>
            </a:pPr>
            <a:r>
              <a:rPr lang="it-IT" b="1" dirty="0" smtClean="0"/>
              <a:t>Yurii</a:t>
            </a:r>
            <a:r>
              <a:rPr lang="it-IT" dirty="0" smtClean="0"/>
              <a:t>	Yura, Yurka, Zhora, Zhorik, Zhorzh</a:t>
            </a:r>
            <a:endParaRPr lang="en-US" dirty="0" smtClean="0"/>
          </a:p>
          <a:p>
            <a:pPr marL="0" indent="0" hangingPunct="0">
              <a:buNone/>
            </a:pPr>
            <a:r>
              <a:rPr lang="it-IT" b="1" dirty="0" smtClean="0"/>
              <a:t>Yakov</a:t>
            </a:r>
            <a:r>
              <a:rPr lang="it-IT" dirty="0" smtClean="0"/>
              <a:t> 	Yasha / Yacob</a:t>
            </a:r>
            <a:r>
              <a:rPr lang="it-IT" b="1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55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uiExpand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Russian Names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[Women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]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hangingPunct="0">
              <a:buNone/>
            </a:pPr>
            <a:r>
              <a:rPr lang="en-US" i="1" dirty="0" smtClean="0">
                <a:latin typeface="Cambria" pitchFamily="18" charset="0"/>
              </a:rPr>
              <a:t>Name</a:t>
            </a:r>
            <a:r>
              <a:rPr lang="en-US" i="1" dirty="0">
                <a:latin typeface="Cambria" pitchFamily="18" charset="0"/>
              </a:rPr>
              <a:t>	</a:t>
            </a:r>
            <a:r>
              <a:rPr lang="en-US" i="1" dirty="0" err="1" smtClean="0">
                <a:latin typeface="Cambria" pitchFamily="18" charset="0"/>
              </a:rPr>
              <a:t>Dimunitives</a:t>
            </a:r>
            <a:endParaRPr lang="en-US" i="1" dirty="0" smtClean="0">
              <a:latin typeface="Cambria" pitchFamily="18" charset="0"/>
            </a:endParaRPr>
          </a:p>
          <a:p>
            <a:pPr marL="0" indent="0" hangingPunct="0">
              <a:lnSpc>
                <a:spcPct val="130000"/>
              </a:lnSpc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nn-NO" sz="2700" b="1" dirty="0" smtClean="0"/>
              <a:t>Alexandra</a:t>
            </a:r>
            <a:r>
              <a:rPr lang="nn-NO" sz="2700" dirty="0"/>
              <a:t>	Sasha, Shura, Sanya, Sashenka</a:t>
            </a:r>
            <a:endParaRPr lang="en-US" sz="2700" dirty="0"/>
          </a:p>
          <a:p>
            <a:pPr marL="0" indent="0" hangingPunct="0">
              <a:lnSpc>
                <a:spcPct val="130000"/>
              </a:lnSpc>
              <a:buNone/>
            </a:pPr>
            <a:r>
              <a:rPr lang="nn-NO" sz="2700" b="1" dirty="0"/>
              <a:t>Anastasia</a:t>
            </a:r>
            <a:r>
              <a:rPr lang="nn-NO" sz="2700" dirty="0"/>
              <a:t>	Nastya, Nastásyushka, Stasya</a:t>
            </a:r>
            <a:endParaRPr lang="en-US" sz="2700" dirty="0"/>
          </a:p>
          <a:p>
            <a:pPr marL="0" indent="0" hangingPunct="0">
              <a:lnSpc>
                <a:spcPct val="130000"/>
              </a:lnSpc>
              <a:buNone/>
            </a:pPr>
            <a:r>
              <a:rPr lang="nn-NO" sz="2700" b="1" dirty="0"/>
              <a:t>Anna</a:t>
            </a:r>
            <a:r>
              <a:rPr lang="nn-NO" sz="2700" dirty="0"/>
              <a:t>	Anya, Anyuta, Anusha, Annushka</a:t>
            </a:r>
            <a:endParaRPr lang="en-US" sz="2700" dirty="0"/>
          </a:p>
          <a:p>
            <a:pPr marL="0" indent="0" hangingPunct="0">
              <a:lnSpc>
                <a:spcPct val="130000"/>
              </a:lnSpc>
              <a:buNone/>
            </a:pPr>
            <a:r>
              <a:rPr lang="nn-NO" sz="2700" b="1" dirty="0"/>
              <a:t>Antonina</a:t>
            </a:r>
            <a:r>
              <a:rPr lang="nn-NO" sz="2700" dirty="0"/>
              <a:t>	Tonya</a:t>
            </a:r>
            <a:endParaRPr lang="en-US" sz="2700" dirty="0"/>
          </a:p>
          <a:p>
            <a:pPr marL="0" indent="0" hangingPunct="0">
              <a:lnSpc>
                <a:spcPct val="130000"/>
              </a:lnSpc>
              <a:buNone/>
            </a:pPr>
            <a:r>
              <a:rPr lang="nn-NO" sz="2700" b="1" dirty="0"/>
              <a:t>Avdotia</a:t>
            </a:r>
            <a:r>
              <a:rPr lang="nn-NO" sz="2700" dirty="0"/>
              <a:t>	Dunya, Dunechka, Dúnyushka</a:t>
            </a:r>
            <a:endParaRPr lang="en-US" sz="2700" dirty="0"/>
          </a:p>
          <a:p>
            <a:pPr marL="0" indent="0" hangingPunct="0">
              <a:lnSpc>
                <a:spcPct val="130000"/>
              </a:lnSpc>
              <a:buNone/>
            </a:pPr>
            <a:r>
              <a:rPr lang="nn-NO" sz="2700" b="1" dirty="0"/>
              <a:t>Valentina</a:t>
            </a:r>
            <a:r>
              <a:rPr lang="nn-NO" sz="2700" dirty="0"/>
              <a:t>	Valya, Valyusha, Valyushka, Valechka</a:t>
            </a:r>
            <a:endParaRPr lang="en-US" sz="2700" dirty="0"/>
          </a:p>
          <a:p>
            <a:pPr marL="0" indent="0" hangingPunct="0">
              <a:lnSpc>
                <a:spcPct val="130000"/>
              </a:lnSpc>
              <a:buNone/>
            </a:pPr>
            <a:r>
              <a:rPr lang="nn-NO" sz="2700" b="1" dirty="0"/>
              <a:t>Varvara</a:t>
            </a:r>
            <a:r>
              <a:rPr lang="nn-NO" sz="2700" dirty="0"/>
              <a:t>	Varya, Varka, Varéenka, Varyúsha</a:t>
            </a:r>
            <a:endParaRPr lang="en-US" sz="2700" dirty="0"/>
          </a:p>
          <a:p>
            <a:pPr marL="0" indent="0" hangingPunct="0">
              <a:lnSpc>
                <a:spcPct val="130000"/>
              </a:lnSpc>
              <a:buNone/>
            </a:pPr>
            <a:r>
              <a:rPr lang="nn-NO" sz="2700" b="1" dirty="0"/>
              <a:t>Vera</a:t>
            </a:r>
            <a:r>
              <a:rPr lang="nn-NO" sz="2700" dirty="0"/>
              <a:t>	Verochka</a:t>
            </a:r>
            <a:endParaRPr lang="en-US" sz="2700" dirty="0"/>
          </a:p>
          <a:p>
            <a:pPr marL="0" indent="0" hangingPunct="0">
              <a:lnSpc>
                <a:spcPct val="130000"/>
              </a:lnSpc>
              <a:buNone/>
            </a:pPr>
            <a:r>
              <a:rPr lang="nn-NO" sz="2700" b="1" dirty="0"/>
              <a:t>Viktorya</a:t>
            </a:r>
            <a:r>
              <a:rPr lang="nn-NO" sz="2700" dirty="0"/>
              <a:t>	Vika</a:t>
            </a:r>
            <a:endParaRPr lang="en-US" sz="2700" dirty="0"/>
          </a:p>
          <a:p>
            <a:pPr marL="0" indent="0" hangingPunct="0">
              <a:lnSpc>
                <a:spcPct val="130000"/>
              </a:lnSpc>
              <a:buNone/>
            </a:pPr>
            <a:r>
              <a:rPr lang="nn-NO" sz="2700" b="1" dirty="0"/>
              <a:t>Darya</a:t>
            </a:r>
            <a:r>
              <a:rPr lang="nn-NO" sz="2700" dirty="0"/>
              <a:t>	Dasha, Dáshenka</a:t>
            </a:r>
            <a:endParaRPr lang="en-US" sz="2700" dirty="0"/>
          </a:p>
          <a:p>
            <a:pPr marL="0" indent="0" hangingPunct="0">
              <a:lnSpc>
                <a:spcPct val="130000"/>
              </a:lnSpc>
              <a:buNone/>
            </a:pPr>
            <a:r>
              <a:rPr lang="nn-NO" sz="2700" b="1" dirty="0"/>
              <a:t>Yekaterina</a:t>
            </a:r>
            <a:r>
              <a:rPr lang="nn-NO" sz="2700" dirty="0"/>
              <a:t>	Katya, Katyúsha, Kátenka</a:t>
            </a:r>
            <a:endParaRPr lang="en-US" sz="2700" dirty="0"/>
          </a:p>
          <a:p>
            <a:pPr marL="0" indent="0" hangingPunct="0">
              <a:lnSpc>
                <a:spcPct val="130000"/>
              </a:lnSpc>
              <a:buNone/>
            </a:pPr>
            <a:r>
              <a:rPr lang="nn-NO" sz="2700" b="1" dirty="0"/>
              <a:t>Elyena</a:t>
            </a:r>
            <a:r>
              <a:rPr lang="nn-NO" sz="2700" dirty="0"/>
              <a:t>	Lena, Lenya, Lulya, Lyalya, Lyolya</a:t>
            </a:r>
            <a:endParaRPr lang="en-US" sz="2700" dirty="0"/>
          </a:p>
          <a:p>
            <a:pPr marL="0" indent="0" hangingPunct="0">
              <a:lnSpc>
                <a:spcPct val="130000"/>
              </a:lnSpc>
              <a:buNone/>
            </a:pPr>
            <a:r>
              <a:rPr lang="nn-NO" sz="2700" b="1" dirty="0"/>
              <a:t>Elizabeta</a:t>
            </a:r>
            <a:r>
              <a:rPr lang="nn-NO" sz="2700" dirty="0"/>
              <a:t>	Liza, Lizaveta</a:t>
            </a:r>
            <a:endParaRPr lang="en-US" sz="2700" dirty="0"/>
          </a:p>
          <a:p>
            <a:pPr marL="0" indent="0" hangingPunct="0">
              <a:lnSpc>
                <a:spcPct val="130000"/>
              </a:lnSpc>
              <a:buNone/>
            </a:pPr>
            <a:r>
              <a:rPr lang="nn-NO" sz="2700" b="1" dirty="0" smtClean="0"/>
              <a:t>Irina</a:t>
            </a:r>
            <a:r>
              <a:rPr lang="nn-NO" sz="2700" dirty="0"/>
              <a:t>	Yra, Arina, Arinushka, Irisha</a:t>
            </a:r>
            <a:endParaRPr lang="en-US" sz="2700" dirty="0"/>
          </a:p>
          <a:p>
            <a:pPr marL="0" indent="0" hangingPunct="0">
              <a:lnSpc>
                <a:spcPct val="130000"/>
              </a:lnSpc>
              <a:buNone/>
            </a:pPr>
            <a:r>
              <a:rPr lang="nn-NO" sz="2700" b="1" dirty="0"/>
              <a:t>Zinaida</a:t>
            </a:r>
            <a:r>
              <a:rPr lang="nn-NO" sz="2700" dirty="0"/>
              <a:t>	Zina, Yda, Zinka</a:t>
            </a:r>
            <a:endParaRPr lang="en-US" sz="2700" dirty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marL="0" indent="0" hangingPunct="0">
              <a:buNone/>
            </a:pPr>
            <a:r>
              <a:rPr lang="en-US" i="1" dirty="0" smtClean="0">
                <a:latin typeface="Cambria" pitchFamily="18" charset="0"/>
              </a:rPr>
              <a:t>Name	</a:t>
            </a:r>
            <a:r>
              <a:rPr lang="en-US" i="1" dirty="0" err="1" smtClean="0">
                <a:latin typeface="Cambria" pitchFamily="18" charset="0"/>
              </a:rPr>
              <a:t>Dimunitives</a:t>
            </a:r>
            <a:r>
              <a:rPr lang="en-US" i="1" dirty="0" smtClean="0">
                <a:latin typeface="Cambria" pitchFamily="18" charset="0"/>
              </a:rPr>
              <a:t>	</a:t>
            </a:r>
          </a:p>
          <a:p>
            <a:pPr marL="0" indent="0" hangingPunct="0">
              <a:buNone/>
            </a:pPr>
            <a:endParaRPr lang="it-IT" b="1" dirty="0" smtClean="0"/>
          </a:p>
          <a:p>
            <a:pPr marL="0" indent="0" hangingPunct="0">
              <a:spcAft>
                <a:spcPts val="300"/>
              </a:spcAft>
              <a:buNone/>
            </a:pPr>
            <a:r>
              <a:rPr lang="it-IT" b="1" dirty="0" smtClean="0"/>
              <a:t>Ilya</a:t>
            </a:r>
            <a:r>
              <a:rPr lang="it-IT" dirty="0" smtClean="0"/>
              <a:t>	Ilyusha</a:t>
            </a:r>
            <a:r>
              <a:rPr lang="it-IT" b="1" dirty="0" smtClean="0"/>
              <a:t>, </a:t>
            </a:r>
            <a:r>
              <a:rPr lang="it-IT" dirty="0" smtClean="0"/>
              <a:t>Ilik</a:t>
            </a:r>
            <a:endParaRPr lang="en-US" dirty="0" smtClean="0"/>
          </a:p>
          <a:p>
            <a:pPr marL="0" indent="0" hangingPunct="0">
              <a:spcAft>
                <a:spcPts val="300"/>
              </a:spcAft>
              <a:buNone/>
            </a:pPr>
            <a:r>
              <a:rPr lang="nn-NO" b="1" dirty="0"/>
              <a:t>Lidia</a:t>
            </a:r>
            <a:r>
              <a:rPr lang="nn-NO" dirty="0"/>
              <a:t>	Lida, Lidochka, Lidushka</a:t>
            </a:r>
            <a:endParaRPr lang="en-US" dirty="0"/>
          </a:p>
          <a:p>
            <a:pPr marL="0" indent="0" hangingPunct="0">
              <a:spcAft>
                <a:spcPts val="300"/>
              </a:spcAft>
              <a:buNone/>
            </a:pPr>
            <a:r>
              <a:rPr lang="nn-NO" b="1" dirty="0"/>
              <a:t>Lyubov</a:t>
            </a:r>
            <a:r>
              <a:rPr lang="nn-NO" dirty="0"/>
              <a:t>	Lyuba, Lyúbushka</a:t>
            </a:r>
            <a:endParaRPr lang="en-US" dirty="0"/>
          </a:p>
          <a:p>
            <a:pPr marL="0" indent="0" hangingPunct="0">
              <a:spcAft>
                <a:spcPts val="300"/>
              </a:spcAft>
              <a:buNone/>
            </a:pPr>
            <a:r>
              <a:rPr lang="nn-NO" b="1" dirty="0"/>
              <a:t>Lyudmilla</a:t>
            </a:r>
            <a:r>
              <a:rPr lang="nn-NO" dirty="0"/>
              <a:t>	Lyuda, Mila, Milochka, Lyúdochka</a:t>
            </a:r>
            <a:endParaRPr lang="en-US" dirty="0"/>
          </a:p>
          <a:p>
            <a:pPr marL="0" indent="0" hangingPunct="0">
              <a:spcAft>
                <a:spcPts val="300"/>
              </a:spcAft>
              <a:buNone/>
            </a:pPr>
            <a:r>
              <a:rPr lang="nn-NO" b="1" dirty="0"/>
              <a:t>Marya</a:t>
            </a:r>
            <a:r>
              <a:rPr lang="nn-NO" dirty="0"/>
              <a:t>	Masha, Mánya, Músya, Múra</a:t>
            </a:r>
            <a:r>
              <a:rPr lang="nn-NO" dirty="0" smtClean="0"/>
              <a:t>,</a:t>
            </a:r>
            <a:br>
              <a:rPr lang="nn-NO" dirty="0" smtClean="0"/>
            </a:br>
            <a:r>
              <a:rPr lang="nn-NO" dirty="0" smtClean="0"/>
              <a:t>	Marúsya</a:t>
            </a:r>
            <a:r>
              <a:rPr lang="nn-NO" dirty="0"/>
              <a:t>, Máshenka, Mashúnya, </a:t>
            </a:r>
            <a:r>
              <a:rPr lang="nn-NO" dirty="0" smtClean="0"/>
              <a:t/>
            </a:r>
            <a:br>
              <a:rPr lang="nn-NO" dirty="0" smtClean="0"/>
            </a:br>
            <a:r>
              <a:rPr lang="nn-NO" dirty="0" smtClean="0"/>
              <a:t>	Maríchka</a:t>
            </a:r>
            <a:r>
              <a:rPr lang="nn-NO" dirty="0"/>
              <a:t>, Maríchka</a:t>
            </a:r>
            <a:endParaRPr lang="en-US" dirty="0"/>
          </a:p>
          <a:p>
            <a:pPr marL="0" indent="0" hangingPunct="0">
              <a:spcAft>
                <a:spcPts val="300"/>
              </a:spcAft>
              <a:buNone/>
            </a:pPr>
            <a:r>
              <a:rPr lang="nn-NO" b="1" dirty="0"/>
              <a:t>Marfa</a:t>
            </a:r>
            <a:r>
              <a:rPr lang="nn-NO" dirty="0"/>
              <a:t>	Marfusha</a:t>
            </a:r>
            <a:endParaRPr lang="en-US" dirty="0"/>
          </a:p>
          <a:p>
            <a:pPr marL="0" indent="0" hangingPunct="0">
              <a:spcAft>
                <a:spcPts val="300"/>
              </a:spcAft>
              <a:buNone/>
            </a:pPr>
            <a:r>
              <a:rPr lang="nn-NO" b="1" dirty="0"/>
              <a:t>Nadezhda</a:t>
            </a:r>
            <a:r>
              <a:rPr lang="nn-NO" dirty="0"/>
              <a:t>	Nadia, Nadyúsha</a:t>
            </a:r>
            <a:endParaRPr lang="en-US" dirty="0"/>
          </a:p>
          <a:p>
            <a:pPr marL="0" indent="0" hangingPunct="0">
              <a:spcAft>
                <a:spcPts val="300"/>
              </a:spcAft>
              <a:buNone/>
            </a:pPr>
            <a:r>
              <a:rPr lang="nn-NO" b="1" dirty="0"/>
              <a:t>Natalia</a:t>
            </a:r>
            <a:r>
              <a:rPr lang="nn-NO" dirty="0"/>
              <a:t>	Natasha, Nata, Natáshenka</a:t>
            </a:r>
            <a:endParaRPr lang="en-US" dirty="0"/>
          </a:p>
          <a:p>
            <a:pPr marL="0" indent="0" hangingPunct="0">
              <a:spcAft>
                <a:spcPts val="300"/>
              </a:spcAft>
              <a:buNone/>
            </a:pPr>
            <a:r>
              <a:rPr lang="nn-NO" b="1" dirty="0"/>
              <a:t>Nina	</a:t>
            </a:r>
            <a:r>
              <a:rPr lang="nn-NO" dirty="0"/>
              <a:t>Nínochka, Ninúlya</a:t>
            </a:r>
            <a:endParaRPr lang="en-US" dirty="0"/>
          </a:p>
          <a:p>
            <a:pPr marL="0" indent="0" hangingPunct="0">
              <a:spcAft>
                <a:spcPts val="300"/>
              </a:spcAft>
              <a:buNone/>
            </a:pPr>
            <a:r>
              <a:rPr lang="nn-NO" b="1" dirty="0"/>
              <a:t>Olga / </a:t>
            </a:r>
            <a:r>
              <a:rPr lang="nn-NO" b="1" dirty="0" smtClean="0"/>
              <a:t/>
            </a:r>
            <a:br>
              <a:rPr lang="nn-NO" b="1" dirty="0" smtClean="0"/>
            </a:br>
            <a:r>
              <a:rPr lang="nn-NO" b="1" dirty="0" smtClean="0"/>
              <a:t>Olechka</a:t>
            </a:r>
            <a:r>
              <a:rPr lang="nn-NO" dirty="0"/>
              <a:t>	Olya, Olyúsha, Ólenka</a:t>
            </a:r>
            <a:endParaRPr lang="en-US" dirty="0"/>
          </a:p>
          <a:p>
            <a:pPr marL="0" indent="0" hangingPunct="0">
              <a:spcAft>
                <a:spcPts val="300"/>
              </a:spcAft>
              <a:buNone/>
            </a:pPr>
            <a:r>
              <a:rPr lang="nn-NO" b="1" dirty="0"/>
              <a:t>Polina</a:t>
            </a:r>
            <a:r>
              <a:rPr lang="nn-NO" dirty="0"/>
              <a:t>	Polechka, Pavla, Pavlinais, Polia</a:t>
            </a:r>
            <a:endParaRPr lang="en-US" dirty="0"/>
          </a:p>
          <a:p>
            <a:pPr marL="0" indent="0" hangingPunct="0">
              <a:spcAft>
                <a:spcPts val="300"/>
              </a:spcAft>
              <a:buNone/>
            </a:pPr>
            <a:r>
              <a:rPr lang="nn-NO" b="1" dirty="0"/>
              <a:t>Praskovia</a:t>
            </a:r>
            <a:r>
              <a:rPr lang="nn-NO" dirty="0"/>
              <a:t>	Pasha, Pashenka</a:t>
            </a:r>
            <a:endParaRPr lang="en-US" dirty="0"/>
          </a:p>
          <a:p>
            <a:pPr marL="0" indent="0" hangingPunct="0">
              <a:spcAft>
                <a:spcPts val="300"/>
              </a:spcAft>
              <a:buNone/>
            </a:pPr>
            <a:r>
              <a:rPr lang="nn-NO" b="1" dirty="0"/>
              <a:t>Sophia</a:t>
            </a:r>
            <a:r>
              <a:rPr lang="nn-NO" dirty="0"/>
              <a:t>	Sonya, Sonyechka</a:t>
            </a:r>
            <a:endParaRPr lang="en-US" dirty="0"/>
          </a:p>
          <a:p>
            <a:pPr marL="0" indent="0" hangingPunct="0">
              <a:spcAft>
                <a:spcPts val="300"/>
              </a:spcAft>
              <a:buNone/>
            </a:pPr>
            <a:r>
              <a:rPr lang="es-ES" b="1" dirty="0"/>
              <a:t>Tamara	</a:t>
            </a:r>
            <a:r>
              <a:rPr lang="es-ES" dirty="0" err="1"/>
              <a:t>Tamarka</a:t>
            </a:r>
            <a:r>
              <a:rPr lang="es-ES" dirty="0"/>
              <a:t>, </a:t>
            </a:r>
            <a:r>
              <a:rPr lang="es-ES" dirty="0" err="1"/>
              <a:t>Tamarochka</a:t>
            </a:r>
            <a:r>
              <a:rPr lang="es-ES" dirty="0"/>
              <a:t>, Toma</a:t>
            </a:r>
            <a:endParaRPr lang="en-US" dirty="0"/>
          </a:p>
          <a:p>
            <a:pPr marL="0" indent="0" hangingPunct="0">
              <a:spcAft>
                <a:spcPts val="300"/>
              </a:spcAft>
              <a:buNone/>
            </a:pPr>
            <a:r>
              <a:rPr lang="es-ES" b="1" dirty="0"/>
              <a:t>Tatiana</a:t>
            </a:r>
            <a:r>
              <a:rPr lang="es-ES" dirty="0"/>
              <a:t>	</a:t>
            </a:r>
            <a:r>
              <a:rPr lang="es-ES" dirty="0" err="1"/>
              <a:t>Tanya</a:t>
            </a:r>
            <a:r>
              <a:rPr lang="es-ES" dirty="0"/>
              <a:t>, </a:t>
            </a:r>
            <a:r>
              <a:rPr lang="es-ES" dirty="0" err="1"/>
              <a:t>Tanyúsha</a:t>
            </a:r>
            <a:r>
              <a:rPr lang="es-ES" dirty="0"/>
              <a:t>, </a:t>
            </a:r>
            <a:r>
              <a:rPr lang="es-ES" dirty="0" err="1"/>
              <a:t>Tanechka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44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2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Men’s Names &amp; Patronymics</a:t>
            </a:r>
            <a:endParaRPr lang="en-US" sz="4200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90600" y="15240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Russian man has three names: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92352" y="2057400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 a given name from the list above—normally a saint’s name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00200" y="2726704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err="1" smtClean="0">
                <a:solidFill>
                  <a:srgbClr val="800000"/>
                </a:solidFill>
                <a:latin typeface="+mj-lt"/>
              </a:rPr>
              <a:t>Alexandr</a:t>
            </a:r>
            <a:endParaRPr lang="en-US" sz="2800" i="1" dirty="0">
              <a:solidFill>
                <a:srgbClr val="800000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95400" y="3396734"/>
            <a:ext cx="601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dirty="0" smtClean="0"/>
              <a:t>2.  a </a:t>
            </a:r>
            <a:r>
              <a:rPr lang="en-US" dirty="0"/>
              <a:t>patronymic—formed from the father’s given </a:t>
            </a:r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58112" y="3766066"/>
            <a:ext cx="5657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the father‘s first name is </a:t>
            </a:r>
            <a:r>
              <a:rPr lang="en-US" i="1" dirty="0" smtClean="0">
                <a:latin typeface="+mj-lt"/>
              </a:rPr>
              <a:t>Ivan</a:t>
            </a:r>
            <a:r>
              <a:rPr lang="en-US" dirty="0" smtClean="0"/>
              <a:t>, all the sons will have that plus the ending </a:t>
            </a:r>
            <a:r>
              <a:rPr lang="en-US" i="1" dirty="0" smtClean="0">
                <a:latin typeface="+mj-lt"/>
              </a:rPr>
              <a:t>–</a:t>
            </a:r>
            <a:r>
              <a:rPr lang="en-US" i="1" dirty="0" err="1" smtClean="0">
                <a:latin typeface="+mj-lt"/>
              </a:rPr>
              <a:t>ovich</a:t>
            </a:r>
            <a:r>
              <a:rPr lang="en-US" i="1" dirty="0" smtClean="0">
                <a:latin typeface="+mj-lt"/>
              </a:rPr>
              <a:t> </a:t>
            </a:r>
            <a:r>
              <a:rPr lang="en-US" dirty="0" smtClean="0"/>
              <a:t>as a patronymic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29000" y="2726704"/>
            <a:ext cx="938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solidFill>
                  <a:srgbClr val="800000"/>
                </a:solidFill>
                <a:latin typeface="+mj-lt"/>
              </a:rPr>
              <a:t>Ivan</a:t>
            </a:r>
            <a:endParaRPr lang="en-US" sz="2800" i="1" dirty="0">
              <a:solidFill>
                <a:srgbClr val="800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67556" y="2726704"/>
            <a:ext cx="1190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err="1" smtClean="0">
                <a:solidFill>
                  <a:srgbClr val="800000"/>
                </a:solidFill>
                <a:latin typeface="+mj-lt"/>
              </a:rPr>
              <a:t>ovich</a:t>
            </a:r>
            <a:endParaRPr lang="en-US" sz="2800" i="1" dirty="0">
              <a:solidFill>
                <a:srgbClr val="800000"/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95400" y="4724400"/>
            <a:ext cx="601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dirty="0" smtClean="0"/>
              <a:t>3.  a family name—the same as his father’s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334000" y="2726704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err="1" smtClean="0">
                <a:solidFill>
                  <a:srgbClr val="800000"/>
                </a:solidFill>
                <a:latin typeface="+mj-lt"/>
              </a:rPr>
              <a:t>Kuznetsov</a:t>
            </a:r>
            <a:endParaRPr lang="en-US" sz="2800" i="1" dirty="0">
              <a:solidFill>
                <a:srgbClr val="8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74373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Women’s Names &amp; Patronymics</a:t>
            </a:r>
            <a:endParaRPr lang="en-US" sz="4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90600" y="15240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Russian woman has three names: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92352" y="2057400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 a given name from the list above—normally a saint’s name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0" y="2726704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n-NO" sz="2800" i="1" dirty="0" smtClean="0">
                <a:solidFill>
                  <a:srgbClr val="800000"/>
                </a:solidFill>
                <a:latin typeface="+mj-lt"/>
              </a:rPr>
              <a:t>Yekaterina</a:t>
            </a:r>
            <a:endParaRPr lang="en-US" sz="2800" i="1" dirty="0">
              <a:solidFill>
                <a:srgbClr val="800000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95400" y="3396734"/>
            <a:ext cx="601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dirty="0" smtClean="0"/>
              <a:t>2.  a </a:t>
            </a:r>
            <a:r>
              <a:rPr lang="en-US" dirty="0"/>
              <a:t>patronymic—formed from the father’s given </a:t>
            </a:r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58112" y="3766066"/>
            <a:ext cx="5657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the father‘s first name is </a:t>
            </a:r>
            <a:r>
              <a:rPr lang="en-US" i="1" dirty="0" smtClean="0">
                <a:latin typeface="+mj-lt"/>
              </a:rPr>
              <a:t>Ivan</a:t>
            </a:r>
            <a:r>
              <a:rPr lang="en-US" dirty="0" smtClean="0"/>
              <a:t>, all the daughters will have that plus the ending </a:t>
            </a:r>
            <a:r>
              <a:rPr lang="en-US" i="1" dirty="0" smtClean="0">
                <a:latin typeface="+mj-lt"/>
              </a:rPr>
              <a:t>–</a:t>
            </a:r>
            <a:r>
              <a:rPr lang="en-US" i="1" dirty="0" err="1" smtClean="0">
                <a:latin typeface="+mj-lt"/>
              </a:rPr>
              <a:t>ovna</a:t>
            </a:r>
            <a:r>
              <a:rPr lang="en-US" i="1" dirty="0" smtClean="0">
                <a:latin typeface="+mj-lt"/>
              </a:rPr>
              <a:t> </a:t>
            </a:r>
            <a:r>
              <a:rPr lang="en-US" dirty="0" smtClean="0"/>
              <a:t>as a patronymic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505200" y="2726704"/>
            <a:ext cx="938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solidFill>
                  <a:srgbClr val="800000"/>
                </a:solidFill>
                <a:latin typeface="+mj-lt"/>
              </a:rPr>
              <a:t>Ivan</a:t>
            </a:r>
            <a:endParaRPr lang="en-US" sz="2800" i="1" dirty="0">
              <a:solidFill>
                <a:srgbClr val="800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43756" y="2726704"/>
            <a:ext cx="1190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err="1" smtClean="0">
                <a:solidFill>
                  <a:srgbClr val="800000"/>
                </a:solidFill>
                <a:latin typeface="+mj-lt"/>
              </a:rPr>
              <a:t>ovna</a:t>
            </a:r>
            <a:endParaRPr lang="en-US" sz="2800" i="1" dirty="0">
              <a:solidFill>
                <a:srgbClr val="800000"/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95400" y="4724400"/>
            <a:ext cx="601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dirty="0" smtClean="0"/>
              <a:t>3.  a family name—the same as her father’s,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257800" y="2726704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err="1" smtClean="0">
                <a:solidFill>
                  <a:srgbClr val="800000"/>
                </a:solidFill>
                <a:latin typeface="+mj-lt"/>
              </a:rPr>
              <a:t>Kuznetsov</a:t>
            </a:r>
            <a:endParaRPr lang="en-US" sz="2800" i="1" dirty="0">
              <a:solidFill>
                <a:srgbClr val="800000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57208" y="2726704"/>
            <a:ext cx="521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solidFill>
                  <a:srgbClr val="800000"/>
                </a:solidFill>
                <a:latin typeface="+mj-lt"/>
              </a:rPr>
              <a:t>a</a:t>
            </a:r>
            <a:endParaRPr lang="en-US" sz="2800" i="1" dirty="0">
              <a:solidFill>
                <a:srgbClr val="800000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610370" y="5029200"/>
            <a:ext cx="601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dirty="0" smtClean="0"/>
              <a:t>but with a feminine ending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971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Name endings…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3886200" cy="304800"/>
          </a:xfrm>
        </p:spPr>
        <p:txBody>
          <a:bodyPr>
            <a:noAutofit/>
          </a:bodyPr>
          <a:lstStyle/>
          <a:p>
            <a:pPr marL="114300" indent="0" hangingPunct="0">
              <a:buNone/>
            </a:pPr>
            <a:r>
              <a:rPr lang="en-US" sz="1800" dirty="0" smtClean="0"/>
              <a:t>If the name ends in most consonants:</a:t>
            </a:r>
            <a:endParaRPr lang="en-US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724400" y="1981200"/>
            <a:ext cx="914400" cy="381000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2400" i="1" dirty="0" smtClean="0">
                <a:solidFill>
                  <a:srgbClr val="800000"/>
                </a:solidFill>
                <a:latin typeface="+mj-lt"/>
              </a:rPr>
              <a:t>Ivan</a:t>
            </a:r>
            <a:endParaRPr lang="en-US" sz="2400" i="1" dirty="0" smtClean="0">
              <a:solidFill>
                <a:srgbClr val="800000"/>
              </a:solidFill>
              <a:latin typeface="+mj-lt"/>
              <a:sym typeface="Wingdings" pitchFamily="2" charset="2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1295400"/>
            <a:ext cx="74676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 hangingPunct="0">
              <a:buNone/>
            </a:pPr>
            <a:r>
              <a:rPr lang="en-US" sz="1800" dirty="0" smtClean="0"/>
              <a:t>The ending on the patronymic varies, depending on the father’s name, and the rules can become complex. Here’s a simplified version:</a:t>
            </a:r>
            <a:endParaRPr lang="en-US" sz="1800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5867400" y="1981200"/>
            <a:ext cx="19050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2400" i="1" dirty="0" err="1" smtClean="0">
                <a:solidFill>
                  <a:srgbClr val="800000"/>
                </a:solidFill>
                <a:latin typeface="+mj-lt"/>
              </a:rPr>
              <a:t>Ivanovich</a:t>
            </a:r>
            <a:endParaRPr lang="en-US" sz="2400" i="1" dirty="0" smtClean="0">
              <a:solidFill>
                <a:srgbClr val="800000"/>
              </a:solidFill>
              <a:latin typeface="+mj-lt"/>
              <a:sym typeface="Wingdings" pitchFamily="2" charset="2"/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5867400" y="2362200"/>
            <a:ext cx="15240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2400" i="1" dirty="0" err="1" smtClean="0">
                <a:solidFill>
                  <a:srgbClr val="800000"/>
                </a:solidFill>
                <a:latin typeface="+mj-lt"/>
              </a:rPr>
              <a:t>Ivanovna</a:t>
            </a:r>
            <a:endParaRPr lang="en-US" sz="2400" i="1" dirty="0" smtClean="0">
              <a:solidFill>
                <a:srgbClr val="800000"/>
              </a:solidFill>
              <a:latin typeface="+mj-lt"/>
              <a:sym typeface="Wingdings" pitchFamily="2" charset="2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7612" y="3124200"/>
            <a:ext cx="3886200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hangingPunct="0">
              <a:buFont typeface="Arial" pitchFamily="34" charset="0"/>
              <a:buNone/>
            </a:pPr>
            <a:r>
              <a:rPr lang="en-US" sz="1800" dirty="0" smtClean="0"/>
              <a:t>If the name ends most vowels:</a:t>
            </a:r>
            <a:endParaRPr lang="en-US" sz="18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838200" y="2286000"/>
            <a:ext cx="2438400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hangingPunct="0">
              <a:buFont typeface="Arial" pitchFamily="34" charset="0"/>
              <a:buNone/>
            </a:pPr>
            <a:r>
              <a:rPr lang="en-US" sz="2100" dirty="0" smtClean="0"/>
              <a:t>Add	 </a:t>
            </a:r>
            <a:r>
              <a:rPr lang="en-US" sz="2100" i="1" dirty="0" smtClean="0">
                <a:latin typeface="+mj-lt"/>
              </a:rPr>
              <a:t>–</a:t>
            </a:r>
            <a:r>
              <a:rPr lang="en-US" sz="2100" i="1" dirty="0" err="1" smtClean="0">
                <a:latin typeface="+mj-lt"/>
              </a:rPr>
              <a:t>ovich</a:t>
            </a:r>
            <a:r>
              <a:rPr lang="en-US" sz="2100" i="1" dirty="0" smtClean="0">
                <a:latin typeface="+mj-lt"/>
              </a:rPr>
              <a:t/>
            </a:r>
            <a:br>
              <a:rPr lang="en-US" sz="2100" i="1" dirty="0" smtClean="0">
                <a:latin typeface="+mj-lt"/>
              </a:rPr>
            </a:br>
            <a:r>
              <a:rPr lang="en-US" sz="2100" dirty="0"/>
              <a:t> </a:t>
            </a:r>
            <a:r>
              <a:rPr lang="en-US" sz="2100" dirty="0" smtClean="0"/>
              <a:t>  or 	</a:t>
            </a:r>
            <a:r>
              <a:rPr lang="en-US" sz="2100" i="1" dirty="0" smtClean="0">
                <a:latin typeface="+mj-lt"/>
              </a:rPr>
              <a:t>-</a:t>
            </a:r>
            <a:r>
              <a:rPr lang="en-US" sz="2100" i="1" dirty="0" err="1" smtClean="0">
                <a:latin typeface="+mj-lt"/>
              </a:rPr>
              <a:t>ovna</a:t>
            </a:r>
            <a:r>
              <a:rPr lang="en-US" sz="2100" dirty="0" smtClean="0"/>
              <a:t>	</a:t>
            </a:r>
            <a:endParaRPr lang="en-US" sz="21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67612" y="3505200"/>
            <a:ext cx="2438400" cy="304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hangingPunct="0">
              <a:buFont typeface="Arial" pitchFamily="34" charset="0"/>
              <a:buNone/>
            </a:pPr>
            <a:r>
              <a:rPr lang="en-US" sz="1800" dirty="0" smtClean="0"/>
              <a:t>drop the vowel and</a:t>
            </a:r>
            <a:endParaRPr lang="en-US" sz="1800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838200" y="3874148"/>
            <a:ext cx="2514600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hangingPunct="0">
              <a:buFont typeface="Arial" pitchFamily="34" charset="0"/>
              <a:buNone/>
            </a:pPr>
            <a:r>
              <a:rPr lang="en-US" sz="2100" dirty="0" smtClean="0"/>
              <a:t>Add	 </a:t>
            </a:r>
            <a:r>
              <a:rPr lang="en-US" sz="2100" i="1" dirty="0" smtClean="0">
                <a:latin typeface="+mj-lt"/>
              </a:rPr>
              <a:t>–</a:t>
            </a:r>
            <a:r>
              <a:rPr lang="en-US" sz="2100" i="1" dirty="0" err="1" smtClean="0">
                <a:latin typeface="+mj-lt"/>
              </a:rPr>
              <a:t>yevich</a:t>
            </a:r>
            <a:r>
              <a:rPr lang="en-US" sz="2100" i="1" dirty="0" smtClean="0">
                <a:latin typeface="+mj-lt"/>
              </a:rPr>
              <a:t/>
            </a:r>
            <a:br>
              <a:rPr lang="en-US" sz="2100" i="1" dirty="0" smtClean="0">
                <a:latin typeface="+mj-lt"/>
              </a:rPr>
            </a:br>
            <a:r>
              <a:rPr lang="en-US" sz="2100" dirty="0"/>
              <a:t> </a:t>
            </a:r>
            <a:r>
              <a:rPr lang="en-US" sz="2100" dirty="0" smtClean="0"/>
              <a:t>  or 	</a:t>
            </a:r>
            <a:r>
              <a:rPr lang="en-US" sz="2100" i="1" dirty="0" smtClean="0">
                <a:latin typeface="+mj-lt"/>
              </a:rPr>
              <a:t>-</a:t>
            </a:r>
            <a:r>
              <a:rPr lang="en-US" sz="2100" i="1" dirty="0" err="1" smtClean="0">
                <a:latin typeface="+mj-lt"/>
              </a:rPr>
              <a:t>yevna</a:t>
            </a:r>
            <a:r>
              <a:rPr lang="en-US" sz="2100" dirty="0" smtClean="0"/>
              <a:t>	</a:t>
            </a:r>
            <a:endParaRPr lang="en-US" sz="21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67612" y="4704961"/>
            <a:ext cx="3886200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hangingPunct="0">
              <a:buFont typeface="Arial" pitchFamily="34" charset="0"/>
              <a:buNone/>
            </a:pPr>
            <a:r>
              <a:rPr lang="en-US" sz="1800" dirty="0" smtClean="0"/>
              <a:t>If the name ends in </a:t>
            </a:r>
            <a:r>
              <a:rPr lang="en-US" sz="1800" i="1" dirty="0" smtClean="0">
                <a:latin typeface="+mj-lt"/>
              </a:rPr>
              <a:t>-</a:t>
            </a:r>
            <a:r>
              <a:rPr lang="en-US" sz="1800" i="1" dirty="0" err="1" smtClean="0">
                <a:latin typeface="+mj-lt"/>
              </a:rPr>
              <a:t>ya</a:t>
            </a:r>
            <a:r>
              <a:rPr lang="en-US" sz="1800" dirty="0" smtClean="0"/>
              <a:t>:</a:t>
            </a:r>
            <a:endParaRPr lang="en-US" sz="18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67612" y="5085961"/>
            <a:ext cx="2438400" cy="304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hangingPunct="0">
              <a:buNone/>
            </a:pPr>
            <a:r>
              <a:rPr lang="en-US" sz="1800" dirty="0" smtClean="0"/>
              <a:t>drop the </a:t>
            </a:r>
            <a:r>
              <a:rPr lang="en-US" sz="1800" i="1" dirty="0"/>
              <a:t>-a </a:t>
            </a:r>
            <a:r>
              <a:rPr lang="en-US" sz="1800" dirty="0" smtClean="0"/>
              <a:t>and</a:t>
            </a:r>
            <a:endParaRPr lang="en-US" sz="1800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38200" y="5454909"/>
            <a:ext cx="2514600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hangingPunct="0">
              <a:buFont typeface="Arial" pitchFamily="34" charset="0"/>
              <a:buNone/>
            </a:pPr>
            <a:r>
              <a:rPr lang="en-US" sz="2100" dirty="0" smtClean="0"/>
              <a:t>Add	 </a:t>
            </a:r>
            <a:r>
              <a:rPr lang="en-US" sz="2100" i="1" dirty="0" smtClean="0">
                <a:latin typeface="+mj-lt"/>
              </a:rPr>
              <a:t>–</a:t>
            </a:r>
            <a:r>
              <a:rPr lang="en-US" sz="2100" i="1" dirty="0" err="1" smtClean="0">
                <a:latin typeface="+mj-lt"/>
              </a:rPr>
              <a:t>ich</a:t>
            </a:r>
            <a:r>
              <a:rPr lang="en-US" sz="2100" i="1" dirty="0" smtClean="0">
                <a:latin typeface="+mj-lt"/>
              </a:rPr>
              <a:t/>
            </a:r>
            <a:br>
              <a:rPr lang="en-US" sz="2100" i="1" dirty="0" smtClean="0">
                <a:latin typeface="+mj-lt"/>
              </a:rPr>
            </a:br>
            <a:r>
              <a:rPr lang="en-US" sz="2100" dirty="0"/>
              <a:t> </a:t>
            </a:r>
            <a:r>
              <a:rPr lang="en-US" sz="2100" dirty="0" smtClean="0"/>
              <a:t>  or 	</a:t>
            </a:r>
            <a:r>
              <a:rPr lang="en-US" sz="2100" i="1" dirty="0" smtClean="0">
                <a:latin typeface="+mj-lt"/>
              </a:rPr>
              <a:t>-</a:t>
            </a:r>
            <a:r>
              <a:rPr lang="en-US" sz="2100" i="1" dirty="0" err="1" smtClean="0">
                <a:latin typeface="+mj-lt"/>
              </a:rPr>
              <a:t>inichna</a:t>
            </a:r>
            <a:r>
              <a:rPr lang="en-US" sz="2100" dirty="0" smtClean="0"/>
              <a:t>	</a:t>
            </a:r>
            <a:endParaRPr lang="en-US" sz="2100" dirty="0"/>
          </a:p>
        </p:txBody>
      </p:sp>
      <p:sp>
        <p:nvSpPr>
          <p:cNvPr id="19" name="Content Placeholder 4"/>
          <p:cNvSpPr txBox="1">
            <a:spLocks/>
          </p:cNvSpPr>
          <p:nvPr/>
        </p:nvSpPr>
        <p:spPr>
          <a:xfrm>
            <a:off x="4686300" y="3124200"/>
            <a:ext cx="11430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2400" i="1" dirty="0" smtClean="0">
                <a:solidFill>
                  <a:srgbClr val="800000"/>
                </a:solidFill>
                <a:latin typeface="+mj-lt"/>
              </a:rPr>
              <a:t>Sergei</a:t>
            </a:r>
            <a:endParaRPr lang="en-US" sz="2400" i="1" dirty="0" smtClean="0">
              <a:solidFill>
                <a:srgbClr val="800000"/>
              </a:solidFill>
              <a:latin typeface="+mj-lt"/>
              <a:sym typeface="Wingdings" pitchFamily="2" charset="2"/>
            </a:endParaRPr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5918718" y="3124200"/>
            <a:ext cx="19050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2400" i="1" dirty="0" err="1" smtClean="0">
                <a:solidFill>
                  <a:srgbClr val="800000"/>
                </a:solidFill>
                <a:latin typeface="+mj-lt"/>
              </a:rPr>
              <a:t>Sergeyevich</a:t>
            </a:r>
            <a:endParaRPr lang="en-US" sz="2400" i="1" dirty="0" smtClean="0">
              <a:solidFill>
                <a:srgbClr val="800000"/>
              </a:solidFill>
              <a:latin typeface="+mj-lt"/>
              <a:sym typeface="Wingdings" pitchFamily="2" charset="2"/>
            </a:endParaRPr>
          </a:p>
        </p:txBody>
      </p:sp>
      <p:sp>
        <p:nvSpPr>
          <p:cNvPr id="21" name="Content Placeholder 4"/>
          <p:cNvSpPr txBox="1">
            <a:spLocks/>
          </p:cNvSpPr>
          <p:nvPr/>
        </p:nvSpPr>
        <p:spPr>
          <a:xfrm>
            <a:off x="5943600" y="3505200"/>
            <a:ext cx="19050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2400" i="1" dirty="0" err="1" smtClean="0">
                <a:solidFill>
                  <a:srgbClr val="800000"/>
                </a:solidFill>
                <a:latin typeface="+mj-lt"/>
              </a:rPr>
              <a:t>Sergeyevna</a:t>
            </a:r>
            <a:endParaRPr lang="en-US" sz="2400" i="1" dirty="0" smtClean="0">
              <a:solidFill>
                <a:srgbClr val="800000"/>
              </a:solidFill>
              <a:latin typeface="+mj-lt"/>
              <a:sym typeface="Wingdings" pitchFamily="2" charset="2"/>
            </a:endParaRPr>
          </a:p>
        </p:txBody>
      </p:sp>
      <p:sp>
        <p:nvSpPr>
          <p:cNvPr id="22" name="Content Placeholder 4"/>
          <p:cNvSpPr txBox="1">
            <a:spLocks/>
          </p:cNvSpPr>
          <p:nvPr/>
        </p:nvSpPr>
        <p:spPr>
          <a:xfrm>
            <a:off x="4800600" y="4704961"/>
            <a:ext cx="9144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2400" i="1" dirty="0" err="1" smtClean="0">
                <a:solidFill>
                  <a:srgbClr val="800000"/>
                </a:solidFill>
                <a:latin typeface="+mj-lt"/>
              </a:rPr>
              <a:t>Ilya</a:t>
            </a:r>
            <a:endParaRPr lang="en-US" sz="2400" i="1" dirty="0" smtClean="0">
              <a:solidFill>
                <a:srgbClr val="800000"/>
              </a:solidFill>
              <a:latin typeface="+mj-lt"/>
              <a:sym typeface="Wingdings" pitchFamily="2" charset="2"/>
            </a:endParaRPr>
          </a:p>
        </p:txBody>
      </p:sp>
      <p:sp>
        <p:nvSpPr>
          <p:cNvPr id="23" name="Content Placeholder 4"/>
          <p:cNvSpPr txBox="1">
            <a:spLocks/>
          </p:cNvSpPr>
          <p:nvPr/>
        </p:nvSpPr>
        <p:spPr>
          <a:xfrm>
            <a:off x="5943600" y="4704961"/>
            <a:ext cx="19050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2400" i="1" dirty="0" err="1" smtClean="0">
                <a:solidFill>
                  <a:srgbClr val="800000"/>
                </a:solidFill>
                <a:latin typeface="+mj-lt"/>
              </a:rPr>
              <a:t>Ilyich</a:t>
            </a:r>
            <a:endParaRPr lang="en-US" sz="2400" i="1" dirty="0" smtClean="0">
              <a:solidFill>
                <a:srgbClr val="800000"/>
              </a:solidFill>
              <a:latin typeface="+mj-lt"/>
              <a:sym typeface="Wingdings" pitchFamily="2" charset="2"/>
            </a:endParaRPr>
          </a:p>
        </p:txBody>
      </p:sp>
      <p:sp>
        <p:nvSpPr>
          <p:cNvPr id="24" name="Content Placeholder 4"/>
          <p:cNvSpPr txBox="1">
            <a:spLocks/>
          </p:cNvSpPr>
          <p:nvPr/>
        </p:nvSpPr>
        <p:spPr>
          <a:xfrm>
            <a:off x="5943600" y="5105400"/>
            <a:ext cx="18288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2400" i="1" dirty="0" err="1" smtClean="0">
                <a:solidFill>
                  <a:srgbClr val="800000"/>
                </a:solidFill>
                <a:latin typeface="+mj-lt"/>
              </a:rPr>
              <a:t>Ilyinichna</a:t>
            </a:r>
            <a:endParaRPr lang="en-US" sz="2400" i="1" dirty="0" smtClean="0">
              <a:solidFill>
                <a:srgbClr val="800000"/>
              </a:solidFill>
              <a:latin typeface="+mj-lt"/>
              <a:sym typeface="Wingdings" pitchFamily="2" charset="2"/>
            </a:endParaRPr>
          </a:p>
        </p:txBody>
      </p:sp>
      <p:sp>
        <p:nvSpPr>
          <p:cNvPr id="27" name="Bent Arrow 26"/>
          <p:cNvSpPr/>
          <p:nvPr/>
        </p:nvSpPr>
        <p:spPr>
          <a:xfrm rot="9507851" flipH="1">
            <a:off x="5221456" y="2339623"/>
            <a:ext cx="684204" cy="20980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Bent Arrow 27"/>
          <p:cNvSpPr/>
          <p:nvPr/>
        </p:nvSpPr>
        <p:spPr>
          <a:xfrm rot="9507851" flipH="1">
            <a:off x="5284270" y="3558139"/>
            <a:ext cx="684204" cy="20980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Bent Arrow 28"/>
          <p:cNvSpPr/>
          <p:nvPr/>
        </p:nvSpPr>
        <p:spPr>
          <a:xfrm rot="9507851" flipH="1">
            <a:off x="5312275" y="5082139"/>
            <a:ext cx="684204" cy="20980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544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  <p:bldP spid="5" grpId="0" build="p"/>
      <p:bldP spid="6" grpId="0"/>
      <p:bldP spid="7" grpId="0"/>
      <p:bldP spid="8" grpId="0"/>
      <p:bldP spid="9" grpId="0"/>
      <p:bldP spid="10" grpId="0"/>
      <p:bldP spid="13" grpId="0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7" grpId="0" animBg="1"/>
      <p:bldP spid="28" grpId="0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42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Formality of Address</a:t>
            </a:r>
            <a:endParaRPr lang="en-US" sz="4200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4400" y="1295400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‘rules’ here, too, are complex—especially for using shortened forms of patronymics. But here’s a place to start: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85800" y="1981200"/>
            <a:ext cx="7162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sz="1600" dirty="0" smtClean="0"/>
              <a:t>Eight </a:t>
            </a:r>
            <a:r>
              <a:rPr lang="en-US" sz="1600" dirty="0"/>
              <a:t>of the possible ways of addressing a man, in descending order of formality</a:t>
            </a:r>
            <a:r>
              <a:rPr lang="en-US" sz="1600" dirty="0" smtClean="0"/>
              <a:t>:</a:t>
            </a:r>
            <a:endParaRPr lang="en-US" sz="1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1961064"/>
              </p:ext>
            </p:extLst>
          </p:nvPr>
        </p:nvGraphicFramePr>
        <p:xfrm>
          <a:off x="886408" y="2590800"/>
          <a:ext cx="6657392" cy="3657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9392"/>
                <a:gridCol w="3048000"/>
              </a:tblGrid>
              <a:tr h="376063">
                <a:tc>
                  <a:txBody>
                    <a:bodyPr/>
                    <a:lstStyle/>
                    <a:p>
                      <a:r>
                        <a:rPr lang="en-US" i="1" dirty="0" smtClean="0"/>
                        <a:t>Formation: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Sample:</a:t>
                      </a:r>
                      <a:endParaRPr lang="en-US" i="1" dirty="0"/>
                    </a:p>
                  </a:txBody>
                  <a:tcPr/>
                </a:tc>
              </a:tr>
              <a:tr h="376063">
                <a:tc>
                  <a:txBody>
                    <a:bodyPr/>
                    <a:lstStyle/>
                    <a:p>
                      <a:r>
                        <a:rPr lang="en-US" dirty="0" smtClean="0"/>
                        <a:t>Title and surname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err="1" smtClean="0">
                          <a:solidFill>
                            <a:srgbClr val="800000"/>
                          </a:solidFill>
                          <a:latin typeface="+mj-lt"/>
                        </a:rPr>
                        <a:t>Gospodin</a:t>
                      </a:r>
                      <a:r>
                        <a:rPr lang="en-US" i="1" baseline="0" dirty="0" smtClean="0">
                          <a:solidFill>
                            <a:srgbClr val="800000"/>
                          </a:solidFill>
                          <a:latin typeface="+mj-lt"/>
                        </a:rPr>
                        <a:t> </a:t>
                      </a:r>
                      <a:r>
                        <a:rPr lang="en-US" sz="1600" i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[</a:t>
                      </a:r>
                      <a:r>
                        <a:rPr lang="en-US" sz="1600" i="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Mr</a:t>
                      </a:r>
                      <a:r>
                        <a:rPr lang="en-US" sz="1600" i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] </a:t>
                      </a:r>
                      <a:r>
                        <a:rPr lang="en-US" i="1" baseline="0" dirty="0" smtClean="0">
                          <a:solidFill>
                            <a:srgbClr val="800000"/>
                          </a:solidFill>
                          <a:latin typeface="+mj-lt"/>
                        </a:rPr>
                        <a:t>Turgenev</a:t>
                      </a:r>
                      <a:endParaRPr lang="en-US" i="1" dirty="0">
                        <a:solidFill>
                          <a:srgbClr val="80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6063">
                <a:tc>
                  <a:txBody>
                    <a:bodyPr/>
                    <a:lstStyle/>
                    <a:p>
                      <a:r>
                        <a:rPr lang="en-US" dirty="0" smtClean="0"/>
                        <a:t>Full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rgbClr val="800000"/>
                          </a:solidFill>
                          <a:latin typeface="+mj-lt"/>
                        </a:rPr>
                        <a:t>Ivan </a:t>
                      </a:r>
                      <a:r>
                        <a:rPr lang="en-US" i="1" dirty="0" err="1" smtClean="0">
                          <a:solidFill>
                            <a:srgbClr val="800000"/>
                          </a:solidFill>
                          <a:latin typeface="+mj-lt"/>
                        </a:rPr>
                        <a:t>Sergeyevich</a:t>
                      </a:r>
                      <a:r>
                        <a:rPr lang="en-US" i="1" dirty="0" smtClean="0">
                          <a:solidFill>
                            <a:srgbClr val="800000"/>
                          </a:solidFill>
                          <a:latin typeface="+mj-lt"/>
                        </a:rPr>
                        <a:t> Turgenev</a:t>
                      </a:r>
                      <a:endParaRPr lang="en-US" i="1" dirty="0">
                        <a:solidFill>
                          <a:srgbClr val="80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606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Given</a:t>
                      </a:r>
                      <a:r>
                        <a:rPr lang="en-US" b="1" baseline="0" dirty="0" smtClean="0"/>
                        <a:t> name and patronymic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>
                          <a:solidFill>
                            <a:srgbClr val="800000"/>
                          </a:solidFill>
                          <a:latin typeface="+mj-lt"/>
                        </a:rPr>
                        <a:t>Ivan </a:t>
                      </a:r>
                      <a:r>
                        <a:rPr lang="en-US" b="1" i="1" dirty="0" err="1" smtClean="0">
                          <a:solidFill>
                            <a:srgbClr val="800000"/>
                          </a:solidFill>
                          <a:latin typeface="+mj-lt"/>
                        </a:rPr>
                        <a:t>Sergeyevich</a:t>
                      </a:r>
                      <a:endParaRPr lang="en-US" b="1" i="1" dirty="0">
                        <a:solidFill>
                          <a:srgbClr val="80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6063">
                <a:tc>
                  <a:txBody>
                    <a:bodyPr/>
                    <a:lstStyle/>
                    <a:p>
                      <a:r>
                        <a:rPr lang="en-US" dirty="0" smtClean="0"/>
                        <a:t>Given</a:t>
                      </a:r>
                      <a:r>
                        <a:rPr lang="en-US" baseline="0" dirty="0" smtClean="0"/>
                        <a:t> name alone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rgbClr val="800000"/>
                          </a:solidFill>
                          <a:latin typeface="+mj-lt"/>
                        </a:rPr>
                        <a:t>Ivan</a:t>
                      </a:r>
                      <a:endParaRPr lang="en-US" i="1" dirty="0">
                        <a:solidFill>
                          <a:srgbClr val="80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6063">
                <a:tc>
                  <a:txBody>
                    <a:bodyPr/>
                    <a:lstStyle/>
                    <a:p>
                      <a:r>
                        <a:rPr lang="en-US" dirty="0" smtClean="0"/>
                        <a:t>Diminutive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err="1" smtClean="0">
                          <a:solidFill>
                            <a:srgbClr val="800000"/>
                          </a:solidFill>
                          <a:latin typeface="+mj-lt"/>
                        </a:rPr>
                        <a:t>Vanya</a:t>
                      </a:r>
                      <a:endParaRPr lang="en-US" i="1" dirty="0">
                        <a:solidFill>
                          <a:srgbClr val="80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60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Diminutive</a:t>
                      </a:r>
                      <a:r>
                        <a:rPr lang="en-US" baseline="0" dirty="0" smtClean="0"/>
                        <a:t> with ‘k’ [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err="1" smtClean="0">
                          <a:solidFill>
                            <a:srgbClr val="800000"/>
                          </a:solidFill>
                          <a:latin typeface="+mj-lt"/>
                        </a:rPr>
                        <a:t>Vanka</a:t>
                      </a:r>
                      <a:endParaRPr lang="en-US" i="1" dirty="0">
                        <a:solidFill>
                          <a:srgbClr val="80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60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Diminutive</a:t>
                      </a:r>
                      <a:r>
                        <a:rPr lang="en-US" baseline="0" dirty="0" smtClean="0"/>
                        <a:t> with ‘</a:t>
                      </a:r>
                      <a:r>
                        <a:rPr lang="en-US" baseline="0" dirty="0" err="1" smtClean="0"/>
                        <a:t>sh</a:t>
                      </a:r>
                      <a:r>
                        <a:rPr lang="en-US" baseline="0" dirty="0" smtClean="0"/>
                        <a:t>’ [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err="1" smtClean="0">
                          <a:solidFill>
                            <a:srgbClr val="800000"/>
                          </a:solidFill>
                          <a:latin typeface="+mj-lt"/>
                        </a:rPr>
                        <a:t>Vanusha</a:t>
                      </a:r>
                      <a:endParaRPr lang="en-US" i="1" dirty="0">
                        <a:solidFill>
                          <a:srgbClr val="80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6490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Diminutive</a:t>
                      </a:r>
                      <a:r>
                        <a:rPr lang="en-US" baseline="0" dirty="0" smtClean="0"/>
                        <a:t> with ‘</a:t>
                      </a:r>
                      <a:r>
                        <a:rPr lang="en-US" baseline="0" dirty="0" err="1" smtClean="0"/>
                        <a:t>sh</a:t>
                      </a:r>
                      <a:r>
                        <a:rPr lang="en-US" baseline="0" dirty="0" smtClean="0"/>
                        <a:t>’ and ‘k’ [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err="1" smtClean="0">
                          <a:solidFill>
                            <a:srgbClr val="800000"/>
                          </a:solidFill>
                          <a:latin typeface="+mj-lt"/>
                        </a:rPr>
                        <a:t>Vanushka</a:t>
                      </a:r>
                      <a:endParaRPr lang="en-US" i="1" dirty="0">
                        <a:solidFill>
                          <a:srgbClr val="80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9640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ambria" pitchFamily="18" charset="0"/>
              </a:rPr>
              <a:t>The Cyrillic Alphabet</a:t>
            </a:r>
            <a:endParaRPr lang="en-US" dirty="0">
              <a:solidFill>
                <a:srgbClr val="C00000"/>
              </a:solidFill>
              <a:latin typeface="Cambria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9771538"/>
              </p:ext>
            </p:extLst>
          </p:nvPr>
        </p:nvGraphicFramePr>
        <p:xfrm>
          <a:off x="2590801" y="1295400"/>
          <a:ext cx="5486400" cy="4876799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887427"/>
                <a:gridCol w="865848"/>
                <a:gridCol w="805157"/>
                <a:gridCol w="1089727"/>
                <a:gridCol w="1838241"/>
              </a:tblGrid>
              <a:tr h="355352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mbria" pitchFamily="18" charset="0"/>
                        </a:rPr>
                        <a:t>Cyrillic</a:t>
                      </a:r>
                      <a:endParaRPr lang="en-US" sz="1200" dirty="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itchFamily="18" charset="0"/>
                        </a:rPr>
                        <a:t>Roman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itchFamily="18" charset="0"/>
                        </a:rPr>
                        <a:t>about as in: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b"/>
                </a:tc>
              </a:tr>
              <a:tr h="27844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mbria" pitchFamily="18" charset="0"/>
                        </a:rPr>
                        <a:t>upper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mbria" pitchFamily="18" charset="0"/>
                        </a:rPr>
                        <a:t>lower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mbria" pitchFamily="18" charset="0"/>
                        </a:rPr>
                        <a:t>italic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mbria" pitchFamily="18" charset="0"/>
                        </a:rPr>
                        <a:t> 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mbria" pitchFamily="18" charset="0"/>
                        </a:rPr>
                        <a:t> 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/>
                </a:tc>
              </a:tr>
              <a:tr h="4243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" pitchFamily="18" charset="0"/>
                        </a:rPr>
                        <a:t>А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" pitchFamily="18" charset="0"/>
                        </a:rPr>
                        <a:t>а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smtClean="0">
                          <a:effectLst/>
                          <a:latin typeface="Cambria" pitchFamily="18" charset="0"/>
                        </a:rPr>
                        <a:t>а</a:t>
                      </a:r>
                      <a:endParaRPr lang="en-US" sz="1200" i="1" dirty="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 pitchFamily="18" charset="0"/>
                        </a:rPr>
                        <a:t>A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 pitchFamily="18" charset="0"/>
                        </a:rPr>
                        <a:t>father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</a:tr>
              <a:tr h="4243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" pitchFamily="18" charset="0"/>
                        </a:rPr>
                        <a:t>Б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" pitchFamily="18" charset="0"/>
                        </a:rPr>
                        <a:t>б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>
                          <a:effectLst/>
                          <a:latin typeface="Cambria" pitchFamily="18" charset="0"/>
                        </a:rPr>
                        <a:t>б</a:t>
                      </a:r>
                      <a:endParaRPr lang="en-US" sz="1200" i="1" dirty="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 pitchFamily="18" charset="0"/>
                        </a:rPr>
                        <a:t>B</a:t>
                      </a:r>
                      <a:endParaRPr lang="en-US" sz="1200" dirty="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 pitchFamily="18" charset="0"/>
                        </a:rPr>
                        <a:t>bet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</a:tr>
              <a:tr h="4243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" pitchFamily="18" charset="0"/>
                        </a:rPr>
                        <a:t>В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" pitchFamily="18" charset="0"/>
                        </a:rPr>
                        <a:t>в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>
                          <a:effectLst/>
                          <a:latin typeface="Cambria" pitchFamily="18" charset="0"/>
                        </a:rPr>
                        <a:t>в</a:t>
                      </a:r>
                      <a:endParaRPr lang="en-US" sz="1200" i="1" dirty="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 pitchFamily="18" charset="0"/>
                        </a:rPr>
                        <a:t>V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 pitchFamily="18" charset="0"/>
                        </a:rPr>
                        <a:t>very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</a:tr>
              <a:tr h="4243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" pitchFamily="18" charset="0"/>
                        </a:rPr>
                        <a:t>Г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" pitchFamily="18" charset="0"/>
                        </a:rPr>
                        <a:t>г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>
                          <a:effectLst/>
                          <a:latin typeface="Cambria" pitchFamily="18" charset="0"/>
                        </a:rPr>
                        <a:t>г</a:t>
                      </a:r>
                      <a:endParaRPr lang="en-US" sz="1200" i="1" dirty="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 pitchFamily="18" charset="0"/>
                        </a:rPr>
                        <a:t>G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 pitchFamily="18" charset="0"/>
                        </a:rPr>
                        <a:t>get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</a:tr>
              <a:tr h="4243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" pitchFamily="18" charset="0"/>
                        </a:rPr>
                        <a:t>Д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" pitchFamily="18" charset="0"/>
                        </a:rPr>
                        <a:t>д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>
                          <a:effectLst/>
                          <a:latin typeface="Cambria" pitchFamily="18" charset="0"/>
                        </a:rPr>
                        <a:t>д</a:t>
                      </a:r>
                      <a:endParaRPr lang="en-US" sz="1200" i="1" dirty="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 pitchFamily="18" charset="0"/>
                        </a:rPr>
                        <a:t>D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 pitchFamily="18" charset="0"/>
                        </a:rPr>
                        <a:t>dog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</a:tr>
              <a:tr h="4243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" pitchFamily="18" charset="0"/>
                        </a:rPr>
                        <a:t>Е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" pitchFamily="18" charset="0"/>
                        </a:rPr>
                        <a:t>е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smtClean="0">
                          <a:effectLst/>
                          <a:latin typeface="Cambria" pitchFamily="18" charset="0"/>
                        </a:rPr>
                        <a:t>е</a:t>
                      </a:r>
                      <a:endParaRPr lang="en-US" sz="1200" i="1" dirty="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 pitchFamily="18" charset="0"/>
                        </a:rPr>
                        <a:t>YE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 pitchFamily="18" charset="0"/>
                        </a:rPr>
                        <a:t>yet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</a:tr>
              <a:tr h="4243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" pitchFamily="18" charset="0"/>
                        </a:rPr>
                        <a:t>Ё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" pitchFamily="18" charset="0"/>
                        </a:rPr>
                        <a:t>ё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>
                          <a:effectLst/>
                          <a:latin typeface="Cambria" pitchFamily="18" charset="0"/>
                        </a:rPr>
                        <a:t>ё</a:t>
                      </a:r>
                      <a:endParaRPr lang="en-US" sz="1200" i="1" dirty="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 pitchFamily="18" charset="0"/>
                        </a:rPr>
                        <a:t>YO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 pitchFamily="18" charset="0"/>
                        </a:rPr>
                        <a:t>yoke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</a:tr>
              <a:tr h="4243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" pitchFamily="18" charset="0"/>
                        </a:rPr>
                        <a:t>Ж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" pitchFamily="18" charset="0"/>
                        </a:rPr>
                        <a:t>ж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>
                          <a:effectLst/>
                          <a:latin typeface="Cambria" pitchFamily="18" charset="0"/>
                        </a:rPr>
                        <a:t>ж</a:t>
                      </a:r>
                      <a:endParaRPr lang="en-US" sz="1200" i="1" dirty="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 pitchFamily="18" charset="0"/>
                        </a:rPr>
                        <a:t>ZH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 pitchFamily="18" charset="0"/>
                        </a:rPr>
                        <a:t>measure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</a:tr>
              <a:tr h="4243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" pitchFamily="18" charset="0"/>
                        </a:rPr>
                        <a:t>З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" pitchFamily="18" charset="0"/>
                        </a:rPr>
                        <a:t>з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>
                          <a:effectLst/>
                          <a:latin typeface="Cambria" pitchFamily="18" charset="0"/>
                        </a:rPr>
                        <a:t>з</a:t>
                      </a:r>
                      <a:endParaRPr lang="en-US" sz="1200" i="1" dirty="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 pitchFamily="18" charset="0"/>
                        </a:rPr>
                        <a:t>Z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 pitchFamily="18" charset="0"/>
                        </a:rPr>
                        <a:t>zoo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</a:tr>
              <a:tr h="4243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" pitchFamily="18" charset="0"/>
                        </a:rPr>
                        <a:t>И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" pitchFamily="18" charset="0"/>
                        </a:rPr>
                        <a:t>и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>
                          <a:effectLst/>
                          <a:latin typeface="Cambria" pitchFamily="18" charset="0"/>
                        </a:rPr>
                        <a:t>и</a:t>
                      </a:r>
                      <a:endParaRPr lang="en-US" sz="1200" i="1" dirty="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 pitchFamily="18" charset="0"/>
                        </a:rPr>
                        <a:t>I (E)</a:t>
                      </a:r>
                      <a:endParaRPr lang="en-US" sz="120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 pitchFamily="18" charset="0"/>
                        </a:rPr>
                        <a:t>be</a:t>
                      </a:r>
                      <a:endParaRPr lang="en-US" sz="1200" dirty="0">
                        <a:effectLst/>
                        <a:latin typeface="Cambria" pitchFamily="18" charset="0"/>
                        <a:ea typeface="Times New Roman"/>
                        <a:cs typeface="Dante MT Alt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" name="Picture 4" descr="C:\Users\Skip\Desktop\Cyrillc rubber stamps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7706">
            <a:off x="415477" y="1216168"/>
            <a:ext cx="1490313" cy="18744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C:\Users\Skip\Desktop\Google Cyrillic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03495">
            <a:off x="325432" y="3657777"/>
            <a:ext cx="1787532" cy="6335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C:\Users\Skip\Desktop\cyrillic_alphabet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51" y="4858507"/>
            <a:ext cx="1466093" cy="14660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34699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:\Users\Skip\Desktop\Stop Cyrillic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819400"/>
            <a:ext cx="1732280" cy="13423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64677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159</TotalTime>
  <Words>398</Words>
  <Application>Microsoft Office PowerPoint</Application>
  <PresentationFormat>On-screen Show (4:3)</PresentationFormat>
  <Paragraphs>198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Adjacency</vt:lpstr>
      <vt:lpstr>The Russians</vt:lpstr>
      <vt:lpstr>Russian Names [Men]</vt:lpstr>
      <vt:lpstr>Russian Names [Women]</vt:lpstr>
      <vt:lpstr>Men’s Names &amp; Patronymics</vt:lpstr>
      <vt:lpstr>Women’s Names &amp; Patronymics</vt:lpstr>
      <vt:lpstr>Name endings…</vt:lpstr>
      <vt:lpstr>Formality of Address</vt:lpstr>
      <vt:lpstr>The Cyrillic Alphabet</vt:lpstr>
      <vt:lpstr>PowerPoint Presentation</vt:lpstr>
      <vt:lpstr>PowerPoint Presentation</vt:lpstr>
    </vt:vector>
  </TitlesOfParts>
  <Company>at the Sign of the Dog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Russians</dc:title>
  <dc:creator>Skip Nicholson</dc:creator>
  <cp:lastModifiedBy>Skip Nicholson</cp:lastModifiedBy>
  <cp:revision>17</cp:revision>
  <dcterms:created xsi:type="dcterms:W3CDTF">2013-06-15T23:21:31Z</dcterms:created>
  <dcterms:modified xsi:type="dcterms:W3CDTF">2013-08-07T08:39:51Z</dcterms:modified>
</cp:coreProperties>
</file>